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22.png>
</file>

<file path=ppt/media/image3.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 name="Shape 51"/>
        <p:cNvGrpSpPr/>
        <p:nvPr/>
      </p:nvGrpSpPr>
      <p:grpSpPr>
        <a:xfrm>
          <a:off x="0" y="0"/>
          <a:ext cx="0" cy="0"/>
          <a:chOff x="0" y="0"/>
          <a:chExt cx="0" cy="0"/>
        </a:xfrm>
      </p:grpSpPr>
      <p:sp>
        <p:nvSpPr>
          <p:cNvPr id="52" name="Google Shape;52;g56bc831a69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g56bc831a69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58fd4e370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58fd4e370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56bc831a69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56bc831a69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56bc831a69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56bc831a69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6bc831a69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6bc831a69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5139eb20d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5139eb20d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5139eb20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5139eb20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5d4a6055f8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d4a6055f8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5d4a6055f8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5d4a6055f8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5139eb20d7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5139eb20d7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5139eb20d7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139eb20d7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g56bc831a69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56bc831a69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5d4a6055f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5d4a6055f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56bc831a69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56bc831a69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56bc831a69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56bc831a69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5d4a6055f8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d4a6055f8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582d82ed7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582d82ed7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56bc831a69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56bc831a69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569800ed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569800ed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5caa5403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5caa5403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56bc831a69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56bc831a69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569800ed73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569800ed7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900895733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900895733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56bc831a69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56bc831a69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003975"/>
            <a:ext cx="8300700" cy="3564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0" name="Google Shape;20;p4"/>
          <p:cNvCxnSpPr/>
          <p:nvPr/>
        </p:nvCxnSpPr>
        <p:spPr>
          <a:xfrm flipH="1" rot="10800000">
            <a:off x="376675" y="876550"/>
            <a:ext cx="1362600" cy="990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1949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Roboto"/>
              <a:buNone/>
              <a:defRPr sz="2800">
                <a:solidFill>
                  <a:schemeClr val="accent1"/>
                </a:solidFill>
                <a:latin typeface="Roboto"/>
                <a:ea typeface="Roboto"/>
                <a:cs typeface="Roboto"/>
                <a:sym typeface="Roboto"/>
              </a:defRPr>
            </a:lvl1pPr>
            <a:lvl2pPr lvl="1">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003975"/>
            <a:ext cx="8520600" cy="3564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7.png"/><Relationship Id="rId5"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www.instagram.com/millionairefarmer/" TargetMode="Externa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www.instagram.com/debasethaboss/" TargetMode="External"/><Relationship Id="rId4" Type="http://schemas.openxmlformats.org/officeDocument/2006/relationships/hyperlink" Target="https://www.instagram.com/debasethaboss/" TargetMode="External"/><Relationship Id="rId5" Type="http://schemas.openxmlformats.org/officeDocument/2006/relationships/hyperlink" Target="http://drive.google.com/file/d/1nk9eE3ut8HIB6ZpNDTjup3HgtW9r-2_M/view" TargetMode="External"/><Relationship Id="rId6" Type="http://schemas.openxmlformats.org/officeDocument/2006/relationships/image" Target="../media/image2.png"/><Relationship Id="rId7" Type="http://schemas.openxmlformats.org/officeDocument/2006/relationships/hyperlink" Target="http://drive.google.com/file/d/1AH5iuRxNOx0VoozkLtikn3CA5wohmwLF/view"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www.cellulant.com/blog/blockchain-techology-in-africa/" TargetMode="Externa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verifiedorganic.io/"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hyperlink" Target="https://cellulant.com/blog/blockchain-technology-in-africa/"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5.png"/><Relationship Id="rId6" Type="http://schemas.openxmlformats.org/officeDocument/2006/relationships/hyperlink" Target="http://www.youtube.com/watch?v=2c_sxJay8_s" TargetMode="External"/><Relationship Id="rId7" Type="http://schemas.openxmlformats.org/officeDocument/2006/relationships/image" Target="../media/image14.jpg"/></Relationships>
</file>

<file path=ppt/slides/_rels/slide24.xml.rels><?xml version="1.0" encoding="UTF-8" standalone="yes"?><Relationships xmlns="http://schemas.openxmlformats.org/package/2006/relationships"><Relationship Id="rId11" Type="http://schemas.openxmlformats.org/officeDocument/2006/relationships/hyperlink" Target="https://www.gsma.com/r/mobileeconomy/west-africa/" TargetMode="External"/><Relationship Id="rId10" Type="http://schemas.openxmlformats.org/officeDocument/2006/relationships/hyperlink" Target="https://www.verifiedorganic.io/" TargetMode="External"/><Relationship Id="rId13" Type="http://schemas.openxmlformats.org/officeDocument/2006/relationships/hyperlink" Target="https://www.howwemadeitinafrica.com/agriculture-africa-potential-versus-reality/57635/" TargetMode="External"/><Relationship Id="rId12" Type="http://schemas.openxmlformats.org/officeDocument/2006/relationships/hyperlink" Target="https://www.worldbank.org/en/news/video/2015/06/11/telling-myths-from-facts-africas-agricultural-data-gap" TargetMode="External"/><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cellulant.com/blog/blockchain-techology-in-africa/" TargetMode="External"/><Relationship Id="rId4" Type="http://schemas.openxmlformats.org/officeDocument/2006/relationships/hyperlink" Target="https://play.google.com/store/apps/details?id=com.agromarketday&amp;hl=en" TargetMode="External"/><Relationship Id="rId9" Type="http://schemas.openxmlformats.org/officeDocument/2006/relationships/hyperlink" Target="https://www.integrated-cbd.com/our-farms" TargetMode="External"/><Relationship Id="rId14" Type="http://schemas.openxmlformats.org/officeDocument/2006/relationships/hyperlink" Target="https://gro-intelligence.com/insights/articles/blockchain-in-agriculture" TargetMode="External"/><Relationship Id="rId5" Type="http://schemas.openxmlformats.org/officeDocument/2006/relationships/hyperlink" Target="http://www.agromarketday.com/" TargetMode="External"/><Relationship Id="rId6" Type="http://schemas.openxmlformats.org/officeDocument/2006/relationships/hyperlink" Target="http://www.fao.org/e-agriculture/blog/how-blockchain-can-help-smallholder-farmers" TargetMode="External"/><Relationship Id="rId7" Type="http://schemas.openxmlformats.org/officeDocument/2006/relationships/hyperlink" Target="http://www.agriledger.io/" TargetMode="External"/><Relationship Id="rId8" Type="http://schemas.openxmlformats.org/officeDocument/2006/relationships/hyperlink" Target="https://www.ifoam.bio/en/community-supported-agriculture-cs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jpg"/><Relationship Id="rId4" Type="http://schemas.openxmlformats.org/officeDocument/2006/relationships/image" Target="../media/image2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cellulant.com/" TargetMode="External"/><Relationship Id="rId4" Type="http://schemas.openxmlformats.org/officeDocument/2006/relationships/hyperlink" Target="http://www.agrikore.com" TargetMode="External"/><Relationship Id="rId9" Type="http://schemas.openxmlformats.org/officeDocument/2006/relationships/image" Target="../media/image9.png"/><Relationship Id="rId5" Type="http://schemas.openxmlformats.org/officeDocument/2006/relationships/hyperlink" Target="https://play.google.com/store/apps/details?id=com.agromarketday&amp;hl=en" TargetMode="External"/><Relationship Id="rId6" Type="http://schemas.openxmlformats.org/officeDocument/2006/relationships/hyperlink" Target="http://www.agriledger.io/" TargetMode="External"/><Relationship Id="rId7" Type="http://schemas.openxmlformats.org/officeDocument/2006/relationships/image" Target="../media/image16.png"/><Relationship Id="rId8"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 name="Shape 54"/>
        <p:cNvGrpSpPr/>
        <p:nvPr/>
      </p:nvGrpSpPr>
      <p:grpSpPr>
        <a:xfrm>
          <a:off x="0" y="0"/>
          <a:ext cx="0" cy="0"/>
          <a:chOff x="0" y="0"/>
          <a:chExt cx="0" cy="0"/>
        </a:xfrm>
      </p:grpSpPr>
      <p:sp>
        <p:nvSpPr>
          <p:cNvPr id="55" name="Google Shape;55;p13"/>
          <p:cNvSpPr txBox="1"/>
          <p:nvPr>
            <p:ph idx="1" type="subTitle"/>
          </p:nvPr>
        </p:nvSpPr>
        <p:spPr>
          <a:xfrm>
            <a:off x="311700" y="3344800"/>
            <a:ext cx="8520600" cy="51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 A Decentralized Online Market: Connecting Farmers with Buyers in Minutes!!!</a:t>
            </a:r>
            <a:endParaRPr sz="2000"/>
          </a:p>
        </p:txBody>
      </p:sp>
      <p:cxnSp>
        <p:nvCxnSpPr>
          <p:cNvPr id="56" name="Google Shape;56;p13"/>
          <p:cNvCxnSpPr/>
          <p:nvPr/>
        </p:nvCxnSpPr>
        <p:spPr>
          <a:xfrm>
            <a:off x="2506650" y="4118875"/>
            <a:ext cx="4130700" cy="0"/>
          </a:xfrm>
          <a:prstGeom prst="straightConnector1">
            <a:avLst/>
          </a:prstGeom>
          <a:noFill/>
          <a:ln cap="flat" cmpd="sng" w="9525">
            <a:solidFill>
              <a:srgbClr val="E06666"/>
            </a:solidFill>
            <a:prstDash val="solid"/>
            <a:round/>
            <a:headEnd len="med" w="med" type="none"/>
            <a:tailEnd len="med" w="med" type="none"/>
          </a:ln>
        </p:spPr>
      </p:cxnSp>
      <p:sp>
        <p:nvSpPr>
          <p:cNvPr id="57" name="Google Shape;57;p13"/>
          <p:cNvSpPr txBox="1"/>
          <p:nvPr/>
        </p:nvSpPr>
        <p:spPr>
          <a:xfrm>
            <a:off x="3353100" y="2311800"/>
            <a:ext cx="2437800" cy="9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                                Shintsha</a:t>
            </a:r>
            <a:endParaRPr sz="2400">
              <a:solidFill>
                <a:srgbClr val="FFFFFF"/>
              </a:solidFill>
              <a:latin typeface="Roboto"/>
              <a:ea typeface="Roboto"/>
              <a:cs typeface="Roboto"/>
              <a:sym typeface="Roboto"/>
            </a:endParaRPr>
          </a:p>
        </p:txBody>
      </p:sp>
      <p:pic>
        <p:nvPicPr>
          <p:cNvPr id="58" name="Google Shape;58;p13"/>
          <p:cNvPicPr preferRelativeResize="0"/>
          <p:nvPr/>
        </p:nvPicPr>
        <p:blipFill rotWithShape="1">
          <a:blip r:embed="rId3">
            <a:alphaModFix/>
          </a:blip>
          <a:srcRect b="1728" l="0" r="0" t="1728"/>
          <a:stretch/>
        </p:blipFill>
        <p:spPr>
          <a:xfrm>
            <a:off x="3215475" y="174225"/>
            <a:ext cx="2499970" cy="2499974"/>
          </a:xfrm>
          <a:prstGeom prst="rect">
            <a:avLst/>
          </a:prstGeom>
          <a:noFill/>
          <a:ln>
            <a:noFill/>
          </a:ln>
        </p:spPr>
      </p:pic>
      <p:sp>
        <p:nvSpPr>
          <p:cNvPr id="59" name="Google Shape;59;p13"/>
          <p:cNvSpPr txBox="1"/>
          <p:nvPr/>
        </p:nvSpPr>
        <p:spPr>
          <a:xfrm>
            <a:off x="2586625" y="4240450"/>
            <a:ext cx="3466500" cy="79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rPr>
              <a:t>Beyond Blockchain</a:t>
            </a:r>
            <a:r>
              <a:rPr lang="en">
                <a:solidFill>
                  <a:schemeClr val="dk1"/>
                </a:solidFill>
              </a:rPr>
              <a:t> Hackathon</a:t>
            </a:r>
            <a:endParaRPr>
              <a:solidFill>
                <a:schemeClr val="dk1"/>
              </a:solidFill>
            </a:endParaRPr>
          </a:p>
          <a:p>
            <a:pPr indent="0" lvl="0" marL="0" rtl="0" algn="ctr">
              <a:lnSpc>
                <a:spcPct val="115000"/>
              </a:lnSpc>
              <a:spcBef>
                <a:spcPts val="0"/>
              </a:spcBef>
              <a:spcAft>
                <a:spcPts val="0"/>
              </a:spcAft>
              <a:buNone/>
            </a:pPr>
            <a:r>
              <a:rPr lang="en">
                <a:solidFill>
                  <a:schemeClr val="dk1"/>
                </a:solidFill>
              </a:rPr>
              <a:t>Consensys Labs Relay 2:</a:t>
            </a:r>
            <a:endParaRPr>
              <a:solidFill>
                <a:schemeClr val="dk1"/>
              </a:solidFill>
            </a:endParaRPr>
          </a:p>
          <a:p>
            <a:pPr indent="0" lvl="0" marL="0" rtl="0" algn="ctr">
              <a:lnSpc>
                <a:spcPct val="115000"/>
              </a:lnSpc>
              <a:spcBef>
                <a:spcPts val="0"/>
              </a:spcBef>
              <a:spcAft>
                <a:spcPts val="0"/>
              </a:spcAft>
              <a:buNone/>
            </a:pPr>
            <a:r>
              <a:rPr lang="en">
                <a:solidFill>
                  <a:schemeClr val="dk1"/>
                </a:solidFill>
              </a:rPr>
              <a:t>Designing an Open Transaction Economy</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Industry Focus</a:t>
            </a:r>
            <a:endParaRPr>
              <a:solidFill>
                <a:srgbClr val="E06666"/>
              </a:solidFill>
            </a:endParaRPr>
          </a:p>
        </p:txBody>
      </p:sp>
      <p:sp>
        <p:nvSpPr>
          <p:cNvPr id="121" name="Google Shape;121;p22"/>
          <p:cNvSpPr txBox="1"/>
          <p:nvPr>
            <p:ph idx="1" type="body"/>
          </p:nvPr>
        </p:nvSpPr>
        <p:spPr>
          <a:xfrm>
            <a:off x="311700" y="767625"/>
            <a:ext cx="4460100" cy="43182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400">
                <a:solidFill>
                  <a:srgbClr val="E06666"/>
                </a:solidFill>
              </a:rPr>
              <a:t>Industry:</a:t>
            </a:r>
            <a:r>
              <a:rPr lang="en" sz="1400">
                <a:solidFill>
                  <a:srgbClr val="FFFFFF"/>
                </a:solidFill>
              </a:rPr>
              <a:t> Community Supported Agriculture  (CSA) </a:t>
            </a:r>
            <a:endParaRPr sz="1400">
              <a:solidFill>
                <a:srgbClr val="FFFFFF"/>
              </a:solidFill>
            </a:endParaRPr>
          </a:p>
          <a:p>
            <a:pPr indent="0" lvl="0" marL="0" rtl="0" algn="just">
              <a:spcBef>
                <a:spcPts val="1000"/>
              </a:spcBef>
              <a:spcAft>
                <a:spcPts val="0"/>
              </a:spcAft>
              <a:buNone/>
            </a:pPr>
            <a:r>
              <a:rPr lang="en" sz="1200">
                <a:solidFill>
                  <a:srgbClr val="FFFFFF"/>
                </a:solidFill>
              </a:rPr>
              <a:t>CSAs are partnerships of mutual commitment between a farm and a community of supporters that provide a direct link between the production and consumption of food. Supporters usually cover a farm’s yearly operating budget by purchasing a share of the season’s harvest and in some cases they assist with the farm work. In return, the farm provides, to the best of its ability, a healthy supply of seasonal fresh produce.</a:t>
            </a:r>
            <a:endParaRPr sz="1200">
              <a:solidFill>
                <a:srgbClr val="FFFFFF"/>
              </a:solidFill>
            </a:endParaRPr>
          </a:p>
          <a:p>
            <a:pPr indent="0" lvl="0" marL="0" rtl="0" algn="just">
              <a:lnSpc>
                <a:spcPct val="115000"/>
              </a:lnSpc>
              <a:spcBef>
                <a:spcPts val="0"/>
              </a:spcBef>
              <a:spcAft>
                <a:spcPts val="0"/>
              </a:spcAft>
              <a:buNone/>
            </a:pPr>
            <a:r>
              <a:rPr lang="en" sz="1400">
                <a:solidFill>
                  <a:srgbClr val="E06666"/>
                </a:solidFill>
              </a:rPr>
              <a:t>Target:</a:t>
            </a:r>
            <a:r>
              <a:rPr lang="en" sz="1400">
                <a:solidFill>
                  <a:schemeClr val="accent1"/>
                </a:solidFill>
              </a:rPr>
              <a:t>  </a:t>
            </a:r>
            <a:r>
              <a:rPr lang="en" sz="1400">
                <a:solidFill>
                  <a:srgbClr val="FFFFFF"/>
                </a:solidFill>
              </a:rPr>
              <a:t>Organic Farmers</a:t>
            </a:r>
            <a:endParaRPr sz="1400">
              <a:solidFill>
                <a:srgbClr val="FFFFFF"/>
              </a:solidFill>
            </a:endParaRPr>
          </a:p>
          <a:p>
            <a:pPr indent="0" lvl="0" marL="0" rtl="0" algn="just">
              <a:lnSpc>
                <a:spcPct val="115000"/>
              </a:lnSpc>
              <a:spcBef>
                <a:spcPts val="0"/>
              </a:spcBef>
              <a:spcAft>
                <a:spcPts val="0"/>
              </a:spcAft>
              <a:buNone/>
            </a:pPr>
            <a:r>
              <a:rPr lang="en" sz="1400">
                <a:solidFill>
                  <a:srgbClr val="FFFFFF"/>
                </a:solidFill>
              </a:rPr>
              <a:t>	</a:t>
            </a:r>
            <a:r>
              <a:rPr lang="en" sz="1200"/>
              <a:t>Granting owners of organic farms access to manage their finances and maintain contact with their CSA customers directly through the web 3.0, also </a:t>
            </a:r>
            <a:r>
              <a:rPr lang="en" sz="1200">
                <a:solidFill>
                  <a:srgbClr val="FFFFFF"/>
                </a:solidFill>
              </a:rPr>
              <a:t>organic farming  is much needed because it fosters preservation of the environment. </a:t>
            </a:r>
            <a:endParaRPr sz="1200">
              <a:solidFill>
                <a:srgbClr val="FFFFFF"/>
              </a:solidFill>
            </a:endParaRPr>
          </a:p>
          <a:p>
            <a:pPr indent="0" lvl="0" marL="0" rtl="0" algn="just">
              <a:lnSpc>
                <a:spcPct val="115000"/>
              </a:lnSpc>
              <a:spcBef>
                <a:spcPts val="0"/>
              </a:spcBef>
              <a:spcAft>
                <a:spcPts val="0"/>
              </a:spcAft>
              <a:buNone/>
            </a:pPr>
            <a:r>
              <a:rPr lang="en" sz="1400">
                <a:solidFill>
                  <a:srgbClr val="E06666"/>
                </a:solidFill>
              </a:rPr>
              <a:t>Potential Early-Adopters:</a:t>
            </a:r>
            <a:r>
              <a:rPr lang="en" sz="1400">
                <a:solidFill>
                  <a:srgbClr val="FFFFFF"/>
                </a:solidFill>
              </a:rPr>
              <a:t> </a:t>
            </a:r>
            <a:endParaRPr sz="1400">
              <a:solidFill>
                <a:srgbClr val="FFFFFF"/>
              </a:solidFill>
            </a:endParaRPr>
          </a:p>
          <a:p>
            <a:pPr indent="-317500" lvl="0" marL="457200" rtl="0" algn="just">
              <a:lnSpc>
                <a:spcPct val="115000"/>
              </a:lnSpc>
              <a:spcBef>
                <a:spcPts val="0"/>
              </a:spcBef>
              <a:spcAft>
                <a:spcPts val="0"/>
              </a:spcAft>
              <a:buClr>
                <a:srgbClr val="FFFFFF"/>
              </a:buClr>
              <a:buSzPts val="1400"/>
              <a:buChar char="●"/>
            </a:pPr>
            <a:r>
              <a:rPr lang="en" sz="1400">
                <a:solidFill>
                  <a:srgbClr val="FFFFFF"/>
                </a:solidFill>
              </a:rPr>
              <a:t>Farmers</a:t>
            </a:r>
            <a:endParaRPr sz="1400">
              <a:solidFill>
                <a:srgbClr val="FFFFFF"/>
              </a:solidFill>
            </a:endParaRPr>
          </a:p>
          <a:p>
            <a:pPr indent="-317500" lvl="0" marL="457200" rtl="0" algn="just">
              <a:lnSpc>
                <a:spcPct val="115000"/>
              </a:lnSpc>
              <a:spcBef>
                <a:spcPts val="0"/>
              </a:spcBef>
              <a:spcAft>
                <a:spcPts val="0"/>
              </a:spcAft>
              <a:buClr>
                <a:srgbClr val="FFFFFF"/>
              </a:buClr>
              <a:buSzPts val="1400"/>
              <a:buChar char="●"/>
            </a:pPr>
            <a:r>
              <a:rPr lang="en" sz="1400">
                <a:solidFill>
                  <a:srgbClr val="FFFFFF"/>
                </a:solidFill>
              </a:rPr>
              <a:t>SMEs</a:t>
            </a:r>
            <a:endParaRPr sz="1400">
              <a:solidFill>
                <a:srgbClr val="FFFFFF"/>
              </a:solidFill>
            </a:endParaRPr>
          </a:p>
          <a:p>
            <a:pPr indent="-317500" lvl="0" marL="457200" rtl="0" algn="just">
              <a:lnSpc>
                <a:spcPct val="115000"/>
              </a:lnSpc>
              <a:spcBef>
                <a:spcPts val="0"/>
              </a:spcBef>
              <a:spcAft>
                <a:spcPts val="0"/>
              </a:spcAft>
              <a:buClr>
                <a:srgbClr val="FFFFFF"/>
              </a:buClr>
              <a:buSzPts val="1400"/>
              <a:buChar char="●"/>
            </a:pPr>
            <a:r>
              <a:rPr lang="en" sz="1400">
                <a:solidFill>
                  <a:srgbClr val="FFFFFF"/>
                </a:solidFill>
              </a:rPr>
              <a:t>Buyers/Investors</a:t>
            </a:r>
            <a:endParaRPr sz="1400">
              <a:solidFill>
                <a:srgbClr val="FFFFFF"/>
              </a:solidFill>
            </a:endParaRPr>
          </a:p>
        </p:txBody>
      </p:sp>
      <p:pic>
        <p:nvPicPr>
          <p:cNvPr id="122" name="Google Shape;122;p22"/>
          <p:cNvPicPr preferRelativeResize="0"/>
          <p:nvPr/>
        </p:nvPicPr>
        <p:blipFill rotWithShape="1">
          <a:blip r:embed="rId3">
            <a:alphaModFix/>
          </a:blip>
          <a:srcRect b="41572" l="0" r="0" t="41574"/>
          <a:stretch/>
        </p:blipFill>
        <p:spPr>
          <a:xfrm>
            <a:off x="6268600" y="1674675"/>
            <a:ext cx="2669508" cy="627051"/>
          </a:xfrm>
          <a:prstGeom prst="rect">
            <a:avLst/>
          </a:prstGeom>
          <a:noFill/>
          <a:ln>
            <a:noFill/>
          </a:ln>
        </p:spPr>
      </p:pic>
      <p:pic>
        <p:nvPicPr>
          <p:cNvPr id="123" name="Google Shape;123;p22"/>
          <p:cNvPicPr preferRelativeResize="0"/>
          <p:nvPr/>
        </p:nvPicPr>
        <p:blipFill rotWithShape="1">
          <a:blip r:embed="rId4">
            <a:alphaModFix/>
          </a:blip>
          <a:srcRect b="11649" l="0" r="0" t="11657"/>
          <a:stretch/>
        </p:blipFill>
        <p:spPr>
          <a:xfrm>
            <a:off x="5172275" y="2927150"/>
            <a:ext cx="2426824" cy="518225"/>
          </a:xfrm>
          <a:prstGeom prst="rect">
            <a:avLst/>
          </a:prstGeom>
          <a:noFill/>
          <a:ln>
            <a:noFill/>
          </a:ln>
        </p:spPr>
      </p:pic>
      <p:pic>
        <p:nvPicPr>
          <p:cNvPr id="124" name="Google Shape;124;p22"/>
          <p:cNvPicPr preferRelativeResize="0"/>
          <p:nvPr/>
        </p:nvPicPr>
        <p:blipFill rotWithShape="1">
          <a:blip r:embed="rId5">
            <a:alphaModFix/>
          </a:blip>
          <a:srcRect b="39323" l="0" r="0" t="39323"/>
          <a:stretch/>
        </p:blipFill>
        <p:spPr>
          <a:xfrm>
            <a:off x="6038225" y="4179625"/>
            <a:ext cx="2426826" cy="5182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Industry Advisor 1</a:t>
            </a:r>
            <a:endParaRPr>
              <a:solidFill>
                <a:srgbClr val="E06666"/>
              </a:solidFill>
            </a:endParaRPr>
          </a:p>
        </p:txBody>
      </p:sp>
      <p:sp>
        <p:nvSpPr>
          <p:cNvPr id="130" name="Google Shape;130;p23"/>
          <p:cNvSpPr txBox="1"/>
          <p:nvPr>
            <p:ph idx="1" type="body"/>
          </p:nvPr>
        </p:nvSpPr>
        <p:spPr>
          <a:xfrm>
            <a:off x="311700" y="692400"/>
            <a:ext cx="4454100" cy="4340700"/>
          </a:xfrm>
          <a:prstGeom prst="rect">
            <a:avLst/>
          </a:prstGeom>
        </p:spPr>
        <p:txBody>
          <a:bodyPr anchorCtr="0" anchor="t" bIns="91425" lIns="91425" spcFirstLastPara="1" rIns="91425" wrap="square" tIns="91425">
            <a:noAutofit/>
          </a:bodyPr>
          <a:lstStyle/>
          <a:p>
            <a:pPr indent="-311150" lvl="0" marL="457200" rtl="0" algn="just">
              <a:lnSpc>
                <a:spcPct val="115000"/>
              </a:lnSpc>
              <a:spcBef>
                <a:spcPts val="1000"/>
              </a:spcBef>
              <a:spcAft>
                <a:spcPts val="0"/>
              </a:spcAft>
              <a:buClr>
                <a:srgbClr val="E06666"/>
              </a:buClr>
              <a:buSzPts val="1300"/>
              <a:buChar char="●"/>
            </a:pPr>
            <a:r>
              <a:rPr lang="en" sz="1300">
                <a:solidFill>
                  <a:srgbClr val="E06666"/>
                </a:solidFill>
              </a:rPr>
              <a:t>Hypothesis</a:t>
            </a:r>
            <a:endParaRPr sz="1300">
              <a:solidFill>
                <a:srgbClr val="E06666"/>
              </a:solidFill>
            </a:endParaRPr>
          </a:p>
          <a:p>
            <a:pPr indent="0" lvl="0" marL="0" rtl="0" algn="just">
              <a:lnSpc>
                <a:spcPct val="115000"/>
              </a:lnSpc>
              <a:spcBef>
                <a:spcPts val="1000"/>
              </a:spcBef>
              <a:spcAft>
                <a:spcPts val="0"/>
              </a:spcAft>
              <a:buNone/>
            </a:pPr>
            <a:r>
              <a:rPr lang="en" sz="1300"/>
              <a:t>Build a product using whatsapp API to enable farmers interact with their buyers/investors, farmer can save their details on Whatsapp,will be notified when buyers are interested, advertise their products on Shintsha via upload on whatsapp, which will be saved via smart contracts on the blockchain.</a:t>
            </a:r>
            <a:endParaRPr sz="1300"/>
          </a:p>
          <a:p>
            <a:pPr indent="-311150" lvl="0" marL="457200" rtl="0" algn="just">
              <a:lnSpc>
                <a:spcPct val="115000"/>
              </a:lnSpc>
              <a:spcBef>
                <a:spcPts val="1000"/>
              </a:spcBef>
              <a:spcAft>
                <a:spcPts val="0"/>
              </a:spcAft>
              <a:buClr>
                <a:srgbClr val="E06666"/>
              </a:buClr>
              <a:buSzPts val="1300"/>
              <a:buChar char="●"/>
            </a:pPr>
            <a:r>
              <a:rPr lang="en" sz="1300">
                <a:solidFill>
                  <a:srgbClr val="E06666"/>
                </a:solidFill>
              </a:rPr>
              <a:t>SME</a:t>
            </a:r>
            <a:endParaRPr sz="1300">
              <a:solidFill>
                <a:srgbClr val="E06666"/>
              </a:solidFill>
            </a:endParaRPr>
          </a:p>
          <a:p>
            <a:pPr indent="0" lvl="0" marL="0" rtl="0" algn="just">
              <a:lnSpc>
                <a:spcPct val="115000"/>
              </a:lnSpc>
              <a:spcBef>
                <a:spcPts val="1000"/>
              </a:spcBef>
              <a:spcAft>
                <a:spcPts val="0"/>
              </a:spcAft>
              <a:buNone/>
            </a:pPr>
            <a:r>
              <a:rPr lang="en" sz="1300"/>
              <a:t>We got in contact with </a:t>
            </a:r>
            <a:r>
              <a:rPr lang="en" sz="1300">
                <a:solidFill>
                  <a:srgbClr val="E06666"/>
                </a:solidFill>
              </a:rPr>
              <a:t>Christian Okorode </a:t>
            </a:r>
            <a:r>
              <a:rPr lang="en" sz="1300">
                <a:solidFill>
                  <a:srgbClr val="FFFFFF"/>
                </a:solidFill>
              </a:rPr>
              <a:t>(CEO of Millionaire Farms,</a:t>
            </a:r>
            <a:r>
              <a:rPr lang="en" sz="1300">
                <a:solidFill>
                  <a:srgbClr val="E06666"/>
                </a:solidFill>
              </a:rPr>
              <a:t> </a:t>
            </a:r>
            <a:r>
              <a:rPr lang="en" sz="1300">
                <a:solidFill>
                  <a:srgbClr val="FFFFFF"/>
                </a:solidFill>
              </a:rPr>
              <a:t>Nigeria)</a:t>
            </a:r>
            <a:r>
              <a:rPr lang="en" sz="1300"/>
              <a:t> to validate the idea, he raised some concern regarding issues with internet in remote locations in Nigeria, and that an alternative could be to send an SMS prompt notifying the farmer to check their whatsapp messages from Shintsha, and also consented to trying out the app when it goes live. </a:t>
            </a:r>
            <a:endParaRPr sz="1300"/>
          </a:p>
          <a:p>
            <a:pPr indent="-317500" lvl="0" marL="457200" rtl="0" algn="just">
              <a:lnSpc>
                <a:spcPct val="115000"/>
              </a:lnSpc>
              <a:spcBef>
                <a:spcPts val="1000"/>
              </a:spcBef>
              <a:spcAft>
                <a:spcPts val="0"/>
              </a:spcAft>
              <a:buSzPts val="1400"/>
              <a:buChar char="●"/>
            </a:pPr>
            <a:r>
              <a:rPr lang="en">
                <a:solidFill>
                  <a:srgbClr val="E06666"/>
                </a:solidFill>
              </a:rPr>
              <a:t>Instagram handle:</a:t>
            </a:r>
            <a:r>
              <a:rPr lang="en"/>
              <a:t> </a:t>
            </a:r>
            <a:r>
              <a:rPr lang="en" sz="1100" u="sng">
                <a:solidFill>
                  <a:schemeClr val="hlink"/>
                </a:solidFill>
                <a:latin typeface="Arial"/>
                <a:ea typeface="Arial"/>
                <a:cs typeface="Arial"/>
                <a:sym typeface="Arial"/>
                <a:hlinkClick r:id="rId3"/>
              </a:rPr>
              <a:t>MillionaireFarmer</a:t>
            </a:r>
            <a:endParaRPr/>
          </a:p>
        </p:txBody>
      </p:sp>
      <p:sp>
        <p:nvSpPr>
          <p:cNvPr id="131" name="Google Shape;131;p23"/>
          <p:cNvSpPr txBox="1"/>
          <p:nvPr>
            <p:ph idx="2" type="body"/>
          </p:nvPr>
        </p:nvSpPr>
        <p:spPr>
          <a:xfrm>
            <a:off x="4832400" y="1152475"/>
            <a:ext cx="3999900" cy="115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2" name="Google Shape;132;p23"/>
          <p:cNvPicPr preferRelativeResize="0"/>
          <p:nvPr/>
        </p:nvPicPr>
        <p:blipFill rotWithShape="1">
          <a:blip r:embed="rId4">
            <a:alphaModFix/>
          </a:blip>
          <a:srcRect b="12473" l="0" r="0" t="12473"/>
          <a:stretch/>
        </p:blipFill>
        <p:spPr>
          <a:xfrm>
            <a:off x="4832400" y="920025"/>
            <a:ext cx="4159200" cy="3652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220550" y="77800"/>
            <a:ext cx="8520600" cy="5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Industry Advisor 2</a:t>
            </a:r>
            <a:endParaRPr>
              <a:solidFill>
                <a:srgbClr val="E06666"/>
              </a:solidFill>
            </a:endParaRPr>
          </a:p>
        </p:txBody>
      </p:sp>
      <p:sp>
        <p:nvSpPr>
          <p:cNvPr id="138" name="Google Shape;138;p24"/>
          <p:cNvSpPr txBox="1"/>
          <p:nvPr>
            <p:ph idx="1" type="body"/>
          </p:nvPr>
        </p:nvSpPr>
        <p:spPr>
          <a:xfrm>
            <a:off x="0" y="658600"/>
            <a:ext cx="5182500" cy="4485000"/>
          </a:xfrm>
          <a:prstGeom prst="rect">
            <a:avLst/>
          </a:prstGeom>
        </p:spPr>
        <p:txBody>
          <a:bodyPr anchorCtr="0" anchor="t" bIns="91425" lIns="91425" spcFirstLastPara="1" rIns="91425" wrap="square" tIns="91425">
            <a:noAutofit/>
          </a:bodyPr>
          <a:lstStyle/>
          <a:p>
            <a:pPr indent="-311150" lvl="0" marL="457200" rtl="0" algn="just">
              <a:lnSpc>
                <a:spcPct val="115000"/>
              </a:lnSpc>
              <a:spcBef>
                <a:spcPts val="1000"/>
              </a:spcBef>
              <a:spcAft>
                <a:spcPts val="0"/>
              </a:spcAft>
              <a:buClr>
                <a:srgbClr val="E06666"/>
              </a:buClr>
              <a:buSzPts val="1300"/>
              <a:buChar char="●"/>
            </a:pPr>
            <a:r>
              <a:rPr lang="en" sz="1300">
                <a:solidFill>
                  <a:srgbClr val="E06666"/>
                </a:solidFill>
              </a:rPr>
              <a:t>Hypothesis</a:t>
            </a:r>
            <a:endParaRPr sz="1300">
              <a:solidFill>
                <a:srgbClr val="E06666"/>
              </a:solidFill>
            </a:endParaRPr>
          </a:p>
          <a:p>
            <a:pPr indent="0" lvl="0" marL="0" rtl="0" algn="just">
              <a:lnSpc>
                <a:spcPct val="115000"/>
              </a:lnSpc>
              <a:spcBef>
                <a:spcPts val="1000"/>
              </a:spcBef>
              <a:spcAft>
                <a:spcPts val="0"/>
              </a:spcAft>
              <a:buNone/>
            </a:pPr>
            <a:r>
              <a:rPr lang="en" sz="1300"/>
              <a:t>Build a product using whatsapp API to enable organic farmers interact with CSA members, a farmer can register their farm and personal details on Whatsapp, and CSA members could also save their order, choose a farm, contribute to a pool system with other CSA members to fund the farmer all on SHINTSHA platform.</a:t>
            </a:r>
            <a:endParaRPr sz="1300"/>
          </a:p>
          <a:p>
            <a:pPr indent="-311150" lvl="0" marL="457200" rtl="0" algn="just">
              <a:lnSpc>
                <a:spcPct val="115000"/>
              </a:lnSpc>
              <a:spcBef>
                <a:spcPts val="1000"/>
              </a:spcBef>
              <a:spcAft>
                <a:spcPts val="0"/>
              </a:spcAft>
              <a:buClr>
                <a:srgbClr val="E06666"/>
              </a:buClr>
              <a:buSzPts val="1300"/>
              <a:buChar char="●"/>
            </a:pPr>
            <a:r>
              <a:rPr lang="en" sz="1300">
                <a:solidFill>
                  <a:srgbClr val="E06666"/>
                </a:solidFill>
              </a:rPr>
              <a:t>SME</a:t>
            </a:r>
            <a:endParaRPr sz="1300">
              <a:solidFill>
                <a:srgbClr val="E06666"/>
              </a:solidFill>
            </a:endParaRPr>
          </a:p>
          <a:p>
            <a:pPr indent="0" lvl="0" marL="0" rtl="0" algn="just">
              <a:lnSpc>
                <a:spcPct val="115000"/>
              </a:lnSpc>
              <a:spcBef>
                <a:spcPts val="1000"/>
              </a:spcBef>
              <a:spcAft>
                <a:spcPts val="0"/>
              </a:spcAft>
              <a:buNone/>
            </a:pPr>
            <a:r>
              <a:rPr lang="en" sz="1300"/>
              <a:t>We got in contact with </a:t>
            </a:r>
            <a:r>
              <a:rPr lang="en" sz="1300">
                <a:solidFill>
                  <a:srgbClr val="EA9999"/>
                </a:solidFill>
              </a:rPr>
              <a:t>Mouhamed Alassane Diallo and Ibrahima Diallo</a:t>
            </a:r>
            <a:r>
              <a:rPr lang="en" sz="1300"/>
              <a:t> (CEOs of </a:t>
            </a:r>
            <a:r>
              <a:rPr lang="en" sz="1300" u="sng">
                <a:solidFill>
                  <a:schemeClr val="hlink"/>
                </a:solidFill>
                <a:hlinkClick r:id="rId3"/>
              </a:rPr>
              <a:t>AGROGEN</a:t>
            </a:r>
            <a:r>
              <a:rPr lang="en" sz="1300"/>
              <a:t>, Senegal) and validated the idea of remote organic farmers using whatsapp for their business because a vast majority has access to whatsapp-enabled phones, he also validated the CSA model and that it is very much welcomed in Senegal since they have a culture of supporting each other, he also said the CSA model is being practised in Senegal.</a:t>
            </a:r>
            <a:r>
              <a:rPr lang="en"/>
              <a:t> </a:t>
            </a:r>
            <a:endParaRPr/>
          </a:p>
          <a:p>
            <a:pPr indent="-317500" lvl="0" marL="457200" rtl="0" algn="just">
              <a:lnSpc>
                <a:spcPct val="115000"/>
              </a:lnSpc>
              <a:spcBef>
                <a:spcPts val="1000"/>
              </a:spcBef>
              <a:spcAft>
                <a:spcPts val="0"/>
              </a:spcAft>
              <a:buSzPts val="1400"/>
              <a:buChar char="●"/>
            </a:pPr>
            <a:r>
              <a:rPr lang="en">
                <a:solidFill>
                  <a:srgbClr val="E06666"/>
                </a:solidFill>
              </a:rPr>
              <a:t>Instagram handle:</a:t>
            </a:r>
            <a:r>
              <a:rPr lang="en">
                <a:solidFill>
                  <a:schemeClr val="accent1"/>
                </a:solidFill>
              </a:rPr>
              <a:t> </a:t>
            </a:r>
            <a:r>
              <a:rPr lang="en" u="sng">
                <a:solidFill>
                  <a:srgbClr val="FFFFFF"/>
                </a:solidFill>
                <a:hlinkClick r:id="rId4"/>
              </a:rPr>
              <a:t>AGROGEN</a:t>
            </a:r>
            <a:endParaRPr>
              <a:solidFill>
                <a:srgbClr val="FFFFFF"/>
              </a:solidFill>
            </a:endParaRPr>
          </a:p>
          <a:p>
            <a:pPr indent="0" lvl="0" marL="457200" rtl="0" algn="just">
              <a:lnSpc>
                <a:spcPct val="150000"/>
              </a:lnSpc>
              <a:spcBef>
                <a:spcPts val="1000"/>
              </a:spcBef>
              <a:spcAft>
                <a:spcPts val="1600"/>
              </a:spcAft>
              <a:buNone/>
            </a:pPr>
            <a:r>
              <a:t/>
            </a:r>
            <a:endParaRPr/>
          </a:p>
        </p:txBody>
      </p:sp>
      <p:sp>
        <p:nvSpPr>
          <p:cNvPr id="139" name="Google Shape;139;p24"/>
          <p:cNvSpPr txBox="1"/>
          <p:nvPr>
            <p:ph idx="2" type="body"/>
          </p:nvPr>
        </p:nvSpPr>
        <p:spPr>
          <a:xfrm>
            <a:off x="5182500" y="911500"/>
            <a:ext cx="3854400" cy="41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Voice recording from Mouhamed and Ibrahima Diallo</a:t>
            </a:r>
            <a:endParaRPr b="1"/>
          </a:p>
          <a:p>
            <a:pPr indent="0" lvl="0" marL="0" rtl="0" algn="ctr">
              <a:spcBef>
                <a:spcPts val="1600"/>
              </a:spcBef>
              <a:spcAft>
                <a:spcPts val="0"/>
              </a:spcAft>
              <a:buNone/>
            </a:pPr>
            <a:r>
              <a:t/>
            </a:r>
            <a:endParaRPr b="1"/>
          </a:p>
          <a:p>
            <a:pPr indent="0" lvl="0" marL="0" rtl="0" algn="ctr">
              <a:spcBef>
                <a:spcPts val="1600"/>
              </a:spcBef>
              <a:spcAft>
                <a:spcPts val="0"/>
              </a:spcAft>
              <a:buNone/>
            </a:pPr>
            <a:r>
              <a:t/>
            </a:r>
            <a:endParaRPr b="1"/>
          </a:p>
          <a:p>
            <a:pPr indent="0" lvl="0" marL="0" rtl="0" algn="l">
              <a:spcBef>
                <a:spcPts val="1600"/>
              </a:spcBef>
              <a:spcAft>
                <a:spcPts val="1600"/>
              </a:spcAft>
              <a:buNone/>
            </a:pPr>
            <a:r>
              <a:rPr b="1" lang="en">
                <a:solidFill>
                  <a:srgbClr val="E06666"/>
                </a:solidFill>
              </a:rPr>
              <a:t>NB: Please listen to audio via google slides or powerpoint.</a:t>
            </a:r>
            <a:endParaRPr b="1">
              <a:solidFill>
                <a:srgbClr val="E06666"/>
              </a:solidFill>
            </a:endParaRPr>
          </a:p>
        </p:txBody>
      </p:sp>
      <p:pic>
        <p:nvPicPr>
          <p:cNvPr id="140" name="Google Shape;140;p24" title="AUD-20190709-WA0008.mp3">
            <a:hlinkClick r:id="rId5"/>
          </p:cNvPr>
          <p:cNvPicPr preferRelativeResize="0"/>
          <p:nvPr/>
        </p:nvPicPr>
        <p:blipFill>
          <a:blip r:embed="rId6">
            <a:alphaModFix/>
          </a:blip>
          <a:stretch>
            <a:fillRect/>
          </a:stretch>
        </p:blipFill>
        <p:spPr>
          <a:xfrm>
            <a:off x="5182500" y="1555338"/>
            <a:ext cx="1737675" cy="867675"/>
          </a:xfrm>
          <a:prstGeom prst="rect">
            <a:avLst/>
          </a:prstGeom>
          <a:noFill/>
          <a:ln>
            <a:noFill/>
          </a:ln>
        </p:spPr>
      </p:pic>
      <p:pic>
        <p:nvPicPr>
          <p:cNvPr id="141" name="Google Shape;141;p24" title="AUD-20190709-WA0009.mp3">
            <a:hlinkClick r:id="rId7"/>
          </p:cNvPr>
          <p:cNvPicPr preferRelativeResize="0"/>
          <p:nvPr/>
        </p:nvPicPr>
        <p:blipFill>
          <a:blip r:embed="rId6">
            <a:alphaModFix/>
          </a:blip>
          <a:stretch>
            <a:fillRect/>
          </a:stretch>
        </p:blipFill>
        <p:spPr>
          <a:xfrm>
            <a:off x="5182500" y="3319775"/>
            <a:ext cx="1893925" cy="971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The Solution: </a:t>
            </a:r>
            <a:r>
              <a:rPr lang="en">
                <a:solidFill>
                  <a:srgbClr val="FFFFFF"/>
                </a:solidFill>
              </a:rPr>
              <a:t>Shintsha</a:t>
            </a:r>
            <a:endParaRPr>
              <a:solidFill>
                <a:srgbClr val="FFFFFF"/>
              </a:solidFill>
            </a:endParaRPr>
          </a:p>
        </p:txBody>
      </p:sp>
      <p:sp>
        <p:nvSpPr>
          <p:cNvPr id="147" name="Google Shape;147;p25"/>
          <p:cNvSpPr txBox="1"/>
          <p:nvPr>
            <p:ph idx="1" type="body"/>
          </p:nvPr>
        </p:nvSpPr>
        <p:spPr>
          <a:xfrm>
            <a:off x="104175" y="767625"/>
            <a:ext cx="6086700" cy="43758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200">
                <a:solidFill>
                  <a:srgbClr val="EA9999"/>
                </a:solidFill>
              </a:rPr>
              <a:t>Use case:</a:t>
            </a:r>
            <a:r>
              <a:rPr lang="en" sz="1200">
                <a:solidFill>
                  <a:schemeClr val="accent1"/>
                </a:solidFill>
              </a:rPr>
              <a:t>  </a:t>
            </a:r>
            <a:r>
              <a:rPr lang="en" sz="1200"/>
              <a:t>Farmers can register on the Shintsha platform using their whatsapp enabled phones, farmers can also </a:t>
            </a:r>
            <a:r>
              <a:rPr lang="en" sz="1200"/>
              <a:t> register products, view products, </a:t>
            </a:r>
            <a:r>
              <a:rPr lang="en" sz="1200"/>
              <a:t>be notified when a buyer is interested in their product, etc.</a:t>
            </a:r>
            <a:endParaRPr sz="1200"/>
          </a:p>
          <a:p>
            <a:pPr indent="0" lvl="0" marL="0" rtl="0" algn="just">
              <a:lnSpc>
                <a:spcPct val="100000"/>
              </a:lnSpc>
              <a:spcBef>
                <a:spcPts val="1600"/>
              </a:spcBef>
              <a:spcAft>
                <a:spcPts val="0"/>
              </a:spcAft>
              <a:buNone/>
            </a:pPr>
            <a:r>
              <a:rPr lang="en" sz="1200">
                <a:solidFill>
                  <a:srgbClr val="EA9999"/>
                </a:solidFill>
              </a:rPr>
              <a:t>Potential partners / clients: </a:t>
            </a:r>
            <a:endParaRPr sz="1200">
              <a:solidFill>
                <a:srgbClr val="EA9999"/>
              </a:solidFill>
            </a:endParaRPr>
          </a:p>
          <a:p>
            <a:pPr indent="-304800" lvl="0" marL="457200" rtl="0" algn="just">
              <a:spcBef>
                <a:spcPts val="0"/>
              </a:spcBef>
              <a:spcAft>
                <a:spcPts val="0"/>
              </a:spcAft>
              <a:buClr>
                <a:srgbClr val="FFFFFF"/>
              </a:buClr>
              <a:buSzPts val="1200"/>
              <a:buChar char="●"/>
            </a:pPr>
            <a:r>
              <a:rPr lang="en" sz="1200">
                <a:solidFill>
                  <a:srgbClr val="FFFFFF"/>
                </a:solidFill>
              </a:rPr>
              <a:t>Millionaire Farms</a:t>
            </a:r>
            <a:endParaRPr sz="1200">
              <a:solidFill>
                <a:srgbClr val="FFFFFF"/>
              </a:solidFill>
            </a:endParaRPr>
          </a:p>
          <a:p>
            <a:pPr indent="-304800" lvl="0" marL="457200" rtl="0" algn="just">
              <a:spcBef>
                <a:spcPts val="0"/>
              </a:spcBef>
              <a:spcAft>
                <a:spcPts val="0"/>
              </a:spcAft>
              <a:buClr>
                <a:srgbClr val="FFFFFF"/>
              </a:buClr>
              <a:buSzPts val="1200"/>
              <a:buChar char="●"/>
            </a:pPr>
            <a:r>
              <a:rPr lang="en" sz="1200">
                <a:solidFill>
                  <a:srgbClr val="FFFFFF"/>
                </a:solidFill>
              </a:rPr>
              <a:t>AGROGEN</a:t>
            </a:r>
            <a:endParaRPr sz="1200">
              <a:solidFill>
                <a:srgbClr val="FFFFFF"/>
              </a:solidFill>
            </a:endParaRPr>
          </a:p>
          <a:p>
            <a:pPr indent="-304800" lvl="0" marL="457200" rtl="0" algn="just">
              <a:spcBef>
                <a:spcPts val="0"/>
              </a:spcBef>
              <a:spcAft>
                <a:spcPts val="0"/>
              </a:spcAft>
              <a:buClr>
                <a:srgbClr val="FFFFFF"/>
              </a:buClr>
              <a:buSzPts val="1200"/>
              <a:buChar char="●"/>
            </a:pPr>
            <a:r>
              <a:rPr lang="en" sz="1200">
                <a:solidFill>
                  <a:srgbClr val="FFFFFF"/>
                </a:solidFill>
              </a:rPr>
              <a:t>SMEs</a:t>
            </a:r>
            <a:endParaRPr sz="1200">
              <a:solidFill>
                <a:srgbClr val="FFFFFF"/>
              </a:solidFill>
            </a:endParaRPr>
          </a:p>
          <a:p>
            <a:pPr indent="0" lvl="0" marL="0" rtl="0" algn="just">
              <a:lnSpc>
                <a:spcPct val="100000"/>
              </a:lnSpc>
              <a:spcBef>
                <a:spcPts val="1600"/>
              </a:spcBef>
              <a:spcAft>
                <a:spcPts val="0"/>
              </a:spcAft>
              <a:buNone/>
            </a:pPr>
            <a:r>
              <a:rPr lang="en" sz="1200">
                <a:solidFill>
                  <a:srgbClr val="EA9999"/>
                </a:solidFill>
              </a:rPr>
              <a:t>Solution: </a:t>
            </a:r>
            <a:r>
              <a:rPr lang="en" sz="1200"/>
              <a:t> A decentralized UI for remote organic farmers to interact with buyers  via whatsapp, receive orders from local and international investors and also gain access to soft loans in Africa. </a:t>
            </a:r>
            <a:r>
              <a:rPr lang="en" sz="1200">
                <a:latin typeface="Arial"/>
                <a:ea typeface="Arial"/>
                <a:cs typeface="Arial"/>
                <a:sym typeface="Arial"/>
              </a:rPr>
              <a:t>we chose whatsapp because of it’s encryption and security, and also Africa because blockchain has begun disrupting the agricultural sector, as evident by an article written by  </a:t>
            </a:r>
            <a:r>
              <a:rPr lang="en" sz="1200" u="sng">
                <a:solidFill>
                  <a:schemeClr val="hlink"/>
                </a:solidFill>
                <a:latin typeface="Arial"/>
                <a:ea typeface="Arial"/>
                <a:cs typeface="Arial"/>
                <a:sym typeface="Arial"/>
                <a:hlinkClick r:id="rId3"/>
              </a:rPr>
              <a:t>cellulant</a:t>
            </a:r>
            <a:r>
              <a:rPr lang="en" sz="1200">
                <a:latin typeface="Arial"/>
                <a:ea typeface="Arial"/>
                <a:cs typeface="Arial"/>
                <a:sym typeface="Arial"/>
              </a:rPr>
              <a:t>.</a:t>
            </a:r>
            <a:endParaRPr sz="1200"/>
          </a:p>
          <a:p>
            <a:pPr indent="0" lvl="0" marL="0" rtl="0" algn="just">
              <a:lnSpc>
                <a:spcPct val="100000"/>
              </a:lnSpc>
              <a:spcBef>
                <a:spcPts val="1600"/>
              </a:spcBef>
              <a:spcAft>
                <a:spcPts val="0"/>
              </a:spcAft>
              <a:buNone/>
            </a:pPr>
            <a:r>
              <a:rPr lang="en" sz="1200">
                <a:solidFill>
                  <a:srgbClr val="EA9999"/>
                </a:solidFill>
              </a:rPr>
              <a:t>Benefits: </a:t>
            </a:r>
            <a:endParaRPr sz="1200">
              <a:solidFill>
                <a:srgbClr val="EA9999"/>
              </a:solidFill>
            </a:endParaRPr>
          </a:p>
          <a:p>
            <a:pPr indent="-304800" lvl="0" marL="457200" rtl="0" algn="just">
              <a:spcBef>
                <a:spcPts val="0"/>
              </a:spcBef>
              <a:spcAft>
                <a:spcPts val="0"/>
              </a:spcAft>
              <a:buSzPts val="1200"/>
              <a:buChar char="●"/>
            </a:pPr>
            <a:r>
              <a:rPr lang="en" sz="1200"/>
              <a:t>Reduce middlemen interference in Agriculture in Africa</a:t>
            </a:r>
            <a:endParaRPr sz="1200"/>
          </a:p>
          <a:p>
            <a:pPr indent="-304800" lvl="0" marL="457200" rtl="0" algn="just">
              <a:spcBef>
                <a:spcPts val="0"/>
              </a:spcBef>
              <a:spcAft>
                <a:spcPts val="0"/>
              </a:spcAft>
              <a:buSzPts val="1200"/>
              <a:buChar char="●"/>
            </a:pPr>
            <a:r>
              <a:rPr lang="en" sz="1200"/>
              <a:t>Create valuable exchange between both parties (Matching demand and supply).</a:t>
            </a:r>
            <a:endParaRPr sz="1200"/>
          </a:p>
          <a:p>
            <a:pPr indent="-304800" lvl="0" marL="457200" rtl="0" algn="just">
              <a:spcBef>
                <a:spcPts val="0"/>
              </a:spcBef>
              <a:spcAft>
                <a:spcPts val="0"/>
              </a:spcAft>
              <a:buSzPts val="1200"/>
              <a:buChar char="●"/>
            </a:pPr>
            <a:r>
              <a:rPr lang="en" sz="1200"/>
              <a:t>Promote organic farming and CSA in Africa</a:t>
            </a:r>
            <a:endParaRPr sz="1200"/>
          </a:p>
          <a:p>
            <a:pPr indent="-304800" lvl="0" marL="457200" rtl="0" algn="just">
              <a:spcBef>
                <a:spcPts val="0"/>
              </a:spcBef>
              <a:spcAft>
                <a:spcPts val="0"/>
              </a:spcAft>
              <a:buSzPts val="1200"/>
              <a:buChar char="●"/>
            </a:pPr>
            <a:r>
              <a:rPr lang="en" sz="1200"/>
              <a:t>Enable access to loans for SMEs and farmers through a trust rated(Kudos &amp; NFTs) system built overtime on Shintsha.</a:t>
            </a:r>
            <a:endParaRPr sz="1200"/>
          </a:p>
          <a:p>
            <a:pPr indent="0" lvl="0" marL="0" rtl="0" algn="l">
              <a:spcBef>
                <a:spcPts val="1600"/>
              </a:spcBef>
              <a:spcAft>
                <a:spcPts val="1600"/>
              </a:spcAft>
              <a:buNone/>
            </a:pPr>
            <a:r>
              <a:t/>
            </a:r>
            <a:endParaRPr sz="1400"/>
          </a:p>
        </p:txBody>
      </p:sp>
      <p:pic>
        <p:nvPicPr>
          <p:cNvPr id="148" name="Google Shape;148;p25"/>
          <p:cNvPicPr preferRelativeResize="0"/>
          <p:nvPr/>
        </p:nvPicPr>
        <p:blipFill>
          <a:blip r:embed="rId4">
            <a:alphaModFix/>
          </a:blip>
          <a:stretch>
            <a:fillRect/>
          </a:stretch>
        </p:blipFill>
        <p:spPr>
          <a:xfrm>
            <a:off x="6343275" y="920025"/>
            <a:ext cx="2745750" cy="415837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Why Blockchain?</a:t>
            </a:r>
            <a:endParaRPr>
              <a:solidFill>
                <a:srgbClr val="E06666"/>
              </a:solidFill>
            </a:endParaRPr>
          </a:p>
        </p:txBody>
      </p:sp>
      <p:sp>
        <p:nvSpPr>
          <p:cNvPr id="154" name="Google Shape;154;p26"/>
          <p:cNvSpPr txBox="1"/>
          <p:nvPr>
            <p:ph idx="1" type="body"/>
          </p:nvPr>
        </p:nvSpPr>
        <p:spPr>
          <a:xfrm>
            <a:off x="311700" y="1003975"/>
            <a:ext cx="8300700" cy="3847500"/>
          </a:xfrm>
          <a:prstGeom prst="rect">
            <a:avLst/>
          </a:prstGeom>
        </p:spPr>
        <p:txBody>
          <a:bodyPr anchorCtr="0" anchor="t" bIns="91425" lIns="91425" spcFirstLastPara="1" rIns="91425" wrap="square" tIns="91425">
            <a:noAutofit/>
          </a:bodyPr>
          <a:lstStyle/>
          <a:p>
            <a:pPr indent="-317500" lvl="0" marL="457200" rtl="0" algn="just">
              <a:lnSpc>
                <a:spcPct val="115000"/>
              </a:lnSpc>
              <a:spcBef>
                <a:spcPts val="0"/>
              </a:spcBef>
              <a:spcAft>
                <a:spcPts val="0"/>
              </a:spcAft>
              <a:buSzPts val="1400"/>
              <a:buFont typeface="Arial"/>
              <a:buChar char="●"/>
            </a:pPr>
            <a:r>
              <a:rPr lang="en" sz="1400">
                <a:latin typeface="Arial"/>
                <a:ea typeface="Arial"/>
                <a:cs typeface="Arial"/>
                <a:sym typeface="Arial"/>
              </a:rPr>
              <a:t>The benefits of openness extend to all honest market participants. Blockchain technologies can prevent price extortion and delayed payments while simultaneously eliminating middlemen and lowering transaction fees. This can lead to fairer pricing and even help small-holder farmers capture a larger part of their crop value.</a:t>
            </a:r>
            <a:endParaRPr sz="1400">
              <a:latin typeface="Arial"/>
              <a:ea typeface="Arial"/>
              <a:cs typeface="Arial"/>
              <a:sym typeface="Arial"/>
            </a:endParaRPr>
          </a:p>
          <a:p>
            <a:pPr indent="-317500" lvl="0" marL="457200" rtl="0" algn="just">
              <a:lnSpc>
                <a:spcPct val="115000"/>
              </a:lnSpc>
              <a:spcBef>
                <a:spcPts val="1000"/>
              </a:spcBef>
              <a:spcAft>
                <a:spcPts val="0"/>
              </a:spcAft>
              <a:buSzPts val="1400"/>
              <a:buFont typeface="Arial"/>
              <a:buChar char="●"/>
            </a:pPr>
            <a:r>
              <a:rPr lang="en" sz="1400">
                <a:latin typeface="Arial"/>
                <a:ea typeface="Arial"/>
                <a:cs typeface="Arial"/>
                <a:sym typeface="Arial"/>
              </a:rPr>
              <a:t>Blockchain promises to improve traceability and transparency within agriculture value chains. The ability to quickly trace the origin of food products would be an invaluable tool during contamination incidents. With blockchains, regulators can quickly identify the source of the contaminant and determine the scope of affected products. A more timely response by food companies can prevent illness, limit food waste, and contain financial fallout.</a:t>
            </a:r>
            <a:endParaRPr sz="1400">
              <a:latin typeface="Arial"/>
              <a:ea typeface="Arial"/>
              <a:cs typeface="Arial"/>
              <a:sym typeface="Arial"/>
            </a:endParaRPr>
          </a:p>
          <a:p>
            <a:pPr indent="-317500" lvl="0" marL="457200" rtl="0" algn="just">
              <a:lnSpc>
                <a:spcPct val="115000"/>
              </a:lnSpc>
              <a:spcBef>
                <a:spcPts val="1000"/>
              </a:spcBef>
              <a:spcAft>
                <a:spcPts val="1000"/>
              </a:spcAft>
              <a:buSzPts val="1400"/>
              <a:buFont typeface="Arial"/>
              <a:buChar char="●"/>
            </a:pPr>
            <a:r>
              <a:rPr lang="en" sz="1400">
                <a:latin typeface="Arial"/>
                <a:ea typeface="Arial"/>
                <a:cs typeface="Arial"/>
                <a:sym typeface="Arial"/>
              </a:rPr>
              <a:t>Blockchain technology could securely record information and trace products right from the small-scale farm all the way to consumers’ forks. This would not only satisfy consumers’ demand for provenance but allow farmers to build their reputations and charge more fair prices by comparing to similar transactions.</a:t>
            </a:r>
            <a:endParaRPr sz="14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E06666"/>
                </a:solidFill>
              </a:rPr>
              <a:t>How does SHINTSHA work?</a:t>
            </a:r>
            <a:endParaRPr>
              <a:solidFill>
                <a:srgbClr val="E06666"/>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8"/>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A9999"/>
                </a:solidFill>
              </a:rPr>
              <a:t>Parties Involved On The Shintsha Platform</a:t>
            </a:r>
            <a:endParaRPr>
              <a:solidFill>
                <a:srgbClr val="EA9999"/>
              </a:solidFill>
            </a:endParaRPr>
          </a:p>
        </p:txBody>
      </p:sp>
      <p:sp>
        <p:nvSpPr>
          <p:cNvPr id="165" name="Google Shape;165;p28"/>
          <p:cNvSpPr txBox="1"/>
          <p:nvPr>
            <p:ph idx="1" type="body"/>
          </p:nvPr>
        </p:nvSpPr>
        <p:spPr>
          <a:xfrm>
            <a:off x="311700" y="950575"/>
            <a:ext cx="4740600" cy="4122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rgbClr val="EA9999"/>
                </a:solidFill>
              </a:rPr>
              <a:t>Organic </a:t>
            </a:r>
            <a:r>
              <a:rPr lang="en">
                <a:solidFill>
                  <a:srgbClr val="EA9999"/>
                </a:solidFill>
              </a:rPr>
              <a:t>Farmers:</a:t>
            </a:r>
            <a:endParaRPr>
              <a:solidFill>
                <a:srgbClr val="EA9999"/>
              </a:solidFill>
            </a:endParaRPr>
          </a:p>
          <a:p>
            <a:pPr indent="0" lvl="0" marL="0" rtl="0" algn="just">
              <a:spcBef>
                <a:spcPts val="1600"/>
              </a:spcBef>
              <a:spcAft>
                <a:spcPts val="0"/>
              </a:spcAft>
              <a:buNone/>
            </a:pPr>
            <a:r>
              <a:rPr lang="en">
                <a:solidFill>
                  <a:srgbClr val="FFFFFF"/>
                </a:solidFill>
              </a:rPr>
              <a:t>They represent SMEs (Farmers) in remote areas, who have whatsapp enabled phones and access to internet.</a:t>
            </a:r>
            <a:endParaRPr>
              <a:solidFill>
                <a:srgbClr val="FFFFFF"/>
              </a:solidFill>
            </a:endParaRPr>
          </a:p>
          <a:p>
            <a:pPr indent="0" lvl="0" marL="0" rtl="0" algn="just">
              <a:spcBef>
                <a:spcPts val="1600"/>
              </a:spcBef>
              <a:spcAft>
                <a:spcPts val="0"/>
              </a:spcAft>
              <a:buNone/>
            </a:pPr>
            <a:r>
              <a:rPr lang="en">
                <a:solidFill>
                  <a:srgbClr val="EA9999"/>
                </a:solidFill>
              </a:rPr>
              <a:t>Buyers/CSA members:</a:t>
            </a:r>
            <a:endParaRPr>
              <a:solidFill>
                <a:srgbClr val="EA9999"/>
              </a:solidFill>
            </a:endParaRPr>
          </a:p>
          <a:p>
            <a:pPr indent="0" lvl="0" marL="0" rtl="0" algn="just">
              <a:spcBef>
                <a:spcPts val="1600"/>
              </a:spcBef>
              <a:spcAft>
                <a:spcPts val="0"/>
              </a:spcAft>
              <a:buNone/>
            </a:pPr>
            <a:r>
              <a:rPr lang="en">
                <a:solidFill>
                  <a:srgbClr val="FFFFFF"/>
                </a:solidFill>
              </a:rPr>
              <a:t>They represent individuals or groups who wishes to purchase authentic, traceable produce/crops from the comfort of their homes via the internet.</a:t>
            </a:r>
            <a:endParaRPr>
              <a:solidFill>
                <a:srgbClr val="FFFFFF"/>
              </a:solidFill>
            </a:endParaRPr>
          </a:p>
          <a:p>
            <a:pPr indent="0" lvl="0" marL="0" rtl="0" algn="just">
              <a:spcBef>
                <a:spcPts val="1600"/>
              </a:spcBef>
              <a:spcAft>
                <a:spcPts val="0"/>
              </a:spcAft>
              <a:buNone/>
            </a:pPr>
            <a:r>
              <a:rPr lang="en">
                <a:solidFill>
                  <a:srgbClr val="EA9999"/>
                </a:solidFill>
              </a:rPr>
              <a:t>Investors:</a:t>
            </a:r>
            <a:endParaRPr>
              <a:solidFill>
                <a:srgbClr val="EA9999"/>
              </a:solidFill>
            </a:endParaRPr>
          </a:p>
          <a:p>
            <a:pPr indent="0" lvl="0" marL="0" rtl="0" algn="just">
              <a:spcBef>
                <a:spcPts val="1600"/>
              </a:spcBef>
              <a:spcAft>
                <a:spcPts val="1600"/>
              </a:spcAft>
              <a:buNone/>
            </a:pPr>
            <a:r>
              <a:rPr lang="en">
                <a:solidFill>
                  <a:srgbClr val="FFFFFF"/>
                </a:solidFill>
              </a:rPr>
              <a:t>They could represent buyers/individuals, financial institutions,credit bureaus, and government agencies who wishes to invest in farms, and grant farmers access to soft loans to expand their businesses.</a:t>
            </a:r>
            <a:endParaRPr>
              <a:solidFill>
                <a:srgbClr val="FFFFFF"/>
              </a:solidFill>
            </a:endParaRPr>
          </a:p>
        </p:txBody>
      </p:sp>
      <p:pic>
        <p:nvPicPr>
          <p:cNvPr id="166" name="Google Shape;166;p28"/>
          <p:cNvPicPr preferRelativeResize="0"/>
          <p:nvPr/>
        </p:nvPicPr>
        <p:blipFill rotWithShape="1">
          <a:blip r:embed="rId3">
            <a:alphaModFix/>
          </a:blip>
          <a:srcRect b="0" l="22195" r="22190" t="0"/>
          <a:stretch/>
        </p:blipFill>
        <p:spPr>
          <a:xfrm>
            <a:off x="5114275" y="1152474"/>
            <a:ext cx="3765690" cy="338559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9"/>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A9999"/>
                </a:solidFill>
              </a:rPr>
              <a:t>User Experience on the Shintsha Platform</a:t>
            </a:r>
            <a:endParaRPr>
              <a:solidFill>
                <a:srgbClr val="EA9999"/>
              </a:solidFill>
            </a:endParaRPr>
          </a:p>
        </p:txBody>
      </p:sp>
      <p:sp>
        <p:nvSpPr>
          <p:cNvPr id="172" name="Google Shape;172;p29"/>
          <p:cNvSpPr txBox="1"/>
          <p:nvPr>
            <p:ph idx="1" type="body"/>
          </p:nvPr>
        </p:nvSpPr>
        <p:spPr>
          <a:xfrm>
            <a:off x="311700" y="1003975"/>
            <a:ext cx="8300700" cy="39573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AutoNum type="arabicPeriod"/>
            </a:pPr>
            <a:r>
              <a:rPr lang="en" sz="1400"/>
              <a:t>Mr. Obi (Farmer) is fed-up on the current system of middlemen having the higher share from sales of his products and would love a system where he can directly interact with investors/buyers.</a:t>
            </a:r>
            <a:endParaRPr sz="1400"/>
          </a:p>
          <a:p>
            <a:pPr indent="-317500" lvl="0" marL="457200" rtl="0" algn="just">
              <a:lnSpc>
                <a:spcPct val="150000"/>
              </a:lnSpc>
              <a:spcBef>
                <a:spcPts val="0"/>
              </a:spcBef>
              <a:spcAft>
                <a:spcPts val="0"/>
              </a:spcAft>
              <a:buSzPts val="1400"/>
              <a:buAutoNum type="arabicPeriod"/>
            </a:pPr>
            <a:r>
              <a:rPr lang="en" sz="1400"/>
              <a:t>He’s introduced to Shintsha by a farmer friend,and is eager to use the Shintsha platform.</a:t>
            </a:r>
            <a:endParaRPr sz="1400"/>
          </a:p>
          <a:p>
            <a:pPr indent="-317500" lvl="0" marL="457200" rtl="0" algn="just">
              <a:lnSpc>
                <a:spcPct val="150000"/>
              </a:lnSpc>
              <a:spcBef>
                <a:spcPts val="0"/>
              </a:spcBef>
              <a:spcAft>
                <a:spcPts val="0"/>
              </a:spcAft>
              <a:buSzPts val="1400"/>
              <a:buAutoNum type="arabicPeriod"/>
            </a:pPr>
            <a:r>
              <a:rPr lang="en" sz="1400"/>
              <a:t>He adds the Shintsha Whatsapp number</a:t>
            </a:r>
            <a:r>
              <a:rPr lang="en" sz="1400">
                <a:solidFill>
                  <a:schemeClr val="accent1"/>
                </a:solidFill>
              </a:rPr>
              <a:t>(+1 415 523 8886) </a:t>
            </a:r>
            <a:r>
              <a:rPr lang="en" sz="1400"/>
              <a:t>as a contact on his mobile, he sends a prompt “</a:t>
            </a:r>
            <a:r>
              <a:rPr lang="en" sz="1400">
                <a:solidFill>
                  <a:schemeClr val="accent1"/>
                </a:solidFill>
              </a:rPr>
              <a:t>join using-carried</a:t>
            </a:r>
            <a:r>
              <a:rPr lang="en" sz="1400"/>
              <a:t>” and he’s connected to a twilio sandbox.</a:t>
            </a:r>
            <a:endParaRPr sz="1400"/>
          </a:p>
          <a:p>
            <a:pPr indent="-317500" lvl="0" marL="457200" rtl="0" algn="just">
              <a:lnSpc>
                <a:spcPct val="150000"/>
              </a:lnSpc>
              <a:spcBef>
                <a:spcPts val="0"/>
              </a:spcBef>
              <a:spcAft>
                <a:spcPts val="0"/>
              </a:spcAft>
              <a:buSzPts val="1400"/>
              <a:buAutoNum type="arabicPeriod"/>
            </a:pPr>
            <a:r>
              <a:rPr lang="en" sz="1400"/>
              <a:t>After Mr. Obi’s no is added to the sandbox, he can then send a prompt </a:t>
            </a:r>
            <a:r>
              <a:rPr lang="en" sz="1400">
                <a:solidFill>
                  <a:srgbClr val="FFFFFF"/>
                </a:solidFill>
              </a:rPr>
              <a:t>“</a:t>
            </a:r>
            <a:r>
              <a:rPr lang="en" sz="1400">
                <a:solidFill>
                  <a:schemeClr val="accent1"/>
                </a:solidFill>
              </a:rPr>
              <a:t>Menu</a:t>
            </a:r>
            <a:r>
              <a:rPr lang="en" sz="1400">
                <a:solidFill>
                  <a:srgbClr val="FFFFFF"/>
                </a:solidFill>
              </a:rPr>
              <a:t>”</a:t>
            </a:r>
            <a:r>
              <a:rPr lang="en" sz="1400"/>
              <a:t>, and receive a list of options such as register, register products, view balance,  etc.</a:t>
            </a:r>
            <a:endParaRPr sz="1400"/>
          </a:p>
          <a:p>
            <a:pPr indent="-317500" lvl="0" marL="457200" rtl="0" algn="just">
              <a:lnSpc>
                <a:spcPct val="150000"/>
              </a:lnSpc>
              <a:spcBef>
                <a:spcPts val="0"/>
              </a:spcBef>
              <a:spcAft>
                <a:spcPts val="0"/>
              </a:spcAft>
              <a:buSzPts val="1400"/>
              <a:buAutoNum type="arabicPeriod"/>
            </a:pPr>
            <a:r>
              <a:rPr lang="en" sz="1400"/>
              <a:t>To register he clicks on no. 1, and is directed to input his farm name, farm address, country.</a:t>
            </a:r>
            <a:endParaRPr sz="1400"/>
          </a:p>
          <a:p>
            <a:pPr indent="-317500" lvl="0" marL="457200" rtl="0" algn="just">
              <a:lnSpc>
                <a:spcPct val="150000"/>
              </a:lnSpc>
              <a:spcBef>
                <a:spcPts val="0"/>
              </a:spcBef>
              <a:spcAft>
                <a:spcPts val="0"/>
              </a:spcAft>
              <a:buSzPts val="1400"/>
              <a:buAutoNum type="arabicPeriod"/>
            </a:pPr>
            <a:r>
              <a:rPr lang="en" sz="1400"/>
              <a:t>He receives a successfully registered message with a unique transaction receipt.</a:t>
            </a:r>
            <a:endParaRPr sz="1400"/>
          </a:p>
          <a:p>
            <a:pPr indent="-317500" lvl="0" marL="457200" rtl="0" algn="just">
              <a:lnSpc>
                <a:spcPct val="150000"/>
              </a:lnSpc>
              <a:spcBef>
                <a:spcPts val="0"/>
              </a:spcBef>
              <a:spcAft>
                <a:spcPts val="0"/>
              </a:spcAft>
              <a:buSzPts val="1400"/>
              <a:buAutoNum type="arabicPeriod"/>
            </a:pPr>
            <a:r>
              <a:rPr lang="en" sz="1400"/>
              <a:t>He can then register products, view market place products, view loan services available, delivery services etc.</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30"/>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Prototype</a:t>
            </a:r>
            <a:endParaRPr>
              <a:solidFill>
                <a:srgbClr val="E06666"/>
              </a:solidFill>
            </a:endParaRPr>
          </a:p>
        </p:txBody>
      </p:sp>
      <p:sp>
        <p:nvSpPr>
          <p:cNvPr id="178" name="Google Shape;178;p30"/>
          <p:cNvSpPr txBox="1"/>
          <p:nvPr>
            <p:ph idx="1" type="body"/>
          </p:nvPr>
        </p:nvSpPr>
        <p:spPr>
          <a:xfrm>
            <a:off x="311700" y="840900"/>
            <a:ext cx="3999900" cy="4302600"/>
          </a:xfrm>
          <a:prstGeom prst="rect">
            <a:avLst/>
          </a:prstGeom>
        </p:spPr>
        <p:txBody>
          <a:bodyPr anchorCtr="0" anchor="t" bIns="91425" lIns="91425" spcFirstLastPara="1" rIns="91425" wrap="square" tIns="91425">
            <a:noAutofit/>
          </a:bodyPr>
          <a:lstStyle/>
          <a:p>
            <a:pPr indent="-311150" lvl="0" marL="457200" rtl="0" algn="just">
              <a:lnSpc>
                <a:spcPct val="150000"/>
              </a:lnSpc>
              <a:spcBef>
                <a:spcPts val="1000"/>
              </a:spcBef>
              <a:spcAft>
                <a:spcPts val="0"/>
              </a:spcAft>
              <a:buSzPts val="1300"/>
              <a:buChar char="●"/>
            </a:pPr>
            <a:r>
              <a:rPr lang="en" sz="1300"/>
              <a:t>We built a prototype (Shintsha) focused on enabling a high-level user-friendly experience for farmers in remote areas to access their buyers/investors in Africa through Whatsapp.</a:t>
            </a:r>
            <a:endParaRPr sz="1300"/>
          </a:p>
          <a:p>
            <a:pPr indent="-311150" lvl="0" marL="457200" rtl="0" algn="just">
              <a:lnSpc>
                <a:spcPct val="150000"/>
              </a:lnSpc>
              <a:spcBef>
                <a:spcPts val="1000"/>
              </a:spcBef>
              <a:spcAft>
                <a:spcPts val="0"/>
              </a:spcAft>
              <a:buSzPts val="1300"/>
              <a:buChar char="●"/>
            </a:pPr>
            <a:r>
              <a:rPr lang="en" sz="1300"/>
              <a:t>This  prototype is to demonstrate  to potential SMEs  how the Shintsha platform works and how Farmers can use it to connect with investors/buyers.</a:t>
            </a:r>
            <a:endParaRPr sz="1300"/>
          </a:p>
          <a:p>
            <a:pPr indent="-311150" lvl="0" marL="457200" rtl="0" algn="just">
              <a:lnSpc>
                <a:spcPct val="150000"/>
              </a:lnSpc>
              <a:spcBef>
                <a:spcPts val="1000"/>
              </a:spcBef>
              <a:spcAft>
                <a:spcPts val="0"/>
              </a:spcAft>
              <a:buSzPts val="1300"/>
              <a:buChar char="●"/>
            </a:pPr>
            <a:r>
              <a:rPr lang="en" sz="1300"/>
              <a:t>The whatsapp no for Shintsha is: </a:t>
            </a:r>
            <a:r>
              <a:rPr lang="en" sz="1300">
                <a:solidFill>
                  <a:schemeClr val="accent1"/>
                </a:solidFill>
              </a:rPr>
              <a:t>+1 415 523 8886, </a:t>
            </a:r>
            <a:r>
              <a:rPr lang="en" sz="1300">
                <a:solidFill>
                  <a:srgbClr val="FFFFFF"/>
                </a:solidFill>
              </a:rPr>
              <a:t>after which you can send a prompt: “</a:t>
            </a:r>
            <a:r>
              <a:rPr lang="en" sz="1300">
                <a:solidFill>
                  <a:schemeClr val="accent1"/>
                </a:solidFill>
              </a:rPr>
              <a:t>join using-carried</a:t>
            </a:r>
            <a:r>
              <a:rPr lang="en" sz="1300">
                <a:solidFill>
                  <a:srgbClr val="FFFFFF"/>
                </a:solidFill>
              </a:rPr>
              <a:t>” to be added to the sandbox.</a:t>
            </a:r>
            <a:endParaRPr sz="1300">
              <a:solidFill>
                <a:srgbClr val="FFFFFF"/>
              </a:solidFill>
            </a:endParaRPr>
          </a:p>
        </p:txBody>
      </p:sp>
      <p:pic>
        <p:nvPicPr>
          <p:cNvPr id="179" name="Google Shape;179;p30"/>
          <p:cNvPicPr preferRelativeResize="0"/>
          <p:nvPr/>
        </p:nvPicPr>
        <p:blipFill>
          <a:blip r:embed="rId3">
            <a:alphaModFix/>
          </a:blip>
          <a:stretch>
            <a:fillRect/>
          </a:stretch>
        </p:blipFill>
        <p:spPr>
          <a:xfrm>
            <a:off x="4464000" y="920025"/>
            <a:ext cx="4527600" cy="2277396"/>
          </a:xfrm>
          <a:prstGeom prst="rect">
            <a:avLst/>
          </a:prstGeom>
          <a:noFill/>
          <a:ln>
            <a:noFill/>
          </a:ln>
        </p:spPr>
      </p:pic>
      <p:pic>
        <p:nvPicPr>
          <p:cNvPr id="180" name="Google Shape;180;p30"/>
          <p:cNvPicPr preferRelativeResize="0"/>
          <p:nvPr/>
        </p:nvPicPr>
        <p:blipFill>
          <a:blip r:embed="rId4">
            <a:alphaModFix/>
          </a:blip>
          <a:stretch>
            <a:fillRect/>
          </a:stretch>
        </p:blipFill>
        <p:spPr>
          <a:xfrm>
            <a:off x="4464000" y="3349821"/>
            <a:ext cx="3327632" cy="164127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1"/>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Prototype Details</a:t>
            </a:r>
            <a:endParaRPr>
              <a:solidFill>
                <a:srgbClr val="E06666"/>
              </a:solidFill>
            </a:endParaRPr>
          </a:p>
        </p:txBody>
      </p:sp>
      <p:sp>
        <p:nvSpPr>
          <p:cNvPr id="186" name="Google Shape;186;p31"/>
          <p:cNvSpPr txBox="1"/>
          <p:nvPr>
            <p:ph idx="1" type="body"/>
          </p:nvPr>
        </p:nvSpPr>
        <p:spPr>
          <a:xfrm>
            <a:off x="0" y="879975"/>
            <a:ext cx="4572000" cy="42636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300">
                <a:solidFill>
                  <a:srgbClr val="EA9999"/>
                </a:solidFill>
              </a:rPr>
              <a:t>LIN</a:t>
            </a:r>
            <a:r>
              <a:rPr lang="en" sz="1200">
                <a:solidFill>
                  <a:srgbClr val="EA9999"/>
                </a:solidFill>
              </a:rPr>
              <a:t>KS</a:t>
            </a:r>
            <a:endParaRPr sz="1200">
              <a:solidFill>
                <a:srgbClr val="EA9999"/>
              </a:solidFill>
            </a:endParaRPr>
          </a:p>
          <a:p>
            <a:pPr indent="-304800" lvl="0" marL="457200" rtl="0" algn="just">
              <a:lnSpc>
                <a:spcPct val="100000"/>
              </a:lnSpc>
              <a:spcBef>
                <a:spcPts val="0"/>
              </a:spcBef>
              <a:spcAft>
                <a:spcPts val="0"/>
              </a:spcAft>
              <a:buSzPts val="1200"/>
              <a:buChar char="●"/>
            </a:pPr>
            <a:r>
              <a:rPr lang="en" sz="1200"/>
              <a:t>Demo: </a:t>
            </a:r>
            <a:r>
              <a:rPr b="1" lang="en" sz="1050">
                <a:solidFill>
                  <a:srgbClr val="D19A66"/>
                </a:solidFill>
                <a:latin typeface="Courier New"/>
                <a:ea typeface="Courier New"/>
                <a:cs typeface="Courier New"/>
                <a:sym typeface="Courier New"/>
              </a:rPr>
              <a:t>https://brianspha.github.io/Shinstha/</a:t>
            </a:r>
            <a:endParaRPr sz="1200"/>
          </a:p>
          <a:p>
            <a:pPr indent="-304800" lvl="0" marL="457200" rtl="0" algn="just">
              <a:lnSpc>
                <a:spcPct val="100000"/>
              </a:lnSpc>
              <a:spcBef>
                <a:spcPts val="1000"/>
              </a:spcBef>
              <a:spcAft>
                <a:spcPts val="0"/>
              </a:spcAft>
              <a:buSzPts val="1200"/>
              <a:buChar char="●"/>
            </a:pPr>
            <a:r>
              <a:rPr lang="en" sz="1200"/>
              <a:t>Github: </a:t>
            </a:r>
            <a:r>
              <a:rPr b="1" lang="en" sz="1050">
                <a:solidFill>
                  <a:srgbClr val="D19A66"/>
                </a:solidFill>
                <a:latin typeface="Courier New"/>
                <a:ea typeface="Courier New"/>
                <a:cs typeface="Courier New"/>
                <a:sym typeface="Courier New"/>
              </a:rPr>
              <a:t>https://github.com/Brianspha/Shinstha</a:t>
            </a:r>
            <a:endParaRPr sz="1200"/>
          </a:p>
          <a:p>
            <a:pPr indent="0" lvl="0" marL="0" rtl="0" algn="just">
              <a:lnSpc>
                <a:spcPct val="100000"/>
              </a:lnSpc>
              <a:spcBef>
                <a:spcPts val="0"/>
              </a:spcBef>
              <a:spcAft>
                <a:spcPts val="0"/>
              </a:spcAft>
              <a:buNone/>
            </a:pPr>
            <a:r>
              <a:rPr lang="en" sz="1200">
                <a:solidFill>
                  <a:srgbClr val="EA9999"/>
                </a:solidFill>
              </a:rPr>
              <a:t>LIMITATIONS</a:t>
            </a:r>
            <a:endParaRPr sz="1200">
              <a:solidFill>
                <a:srgbClr val="EA9999"/>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Track authenticity of farmers produce and their farms</a:t>
            </a:r>
            <a:endParaRPr sz="1200">
              <a:solidFill>
                <a:srgbClr val="FFFFFF"/>
              </a:solidFill>
            </a:endParaRPr>
          </a:p>
          <a:p>
            <a:pPr indent="-304800" lvl="0" marL="457200" rtl="0" algn="just">
              <a:lnSpc>
                <a:spcPct val="100000"/>
              </a:lnSpc>
              <a:spcBef>
                <a:spcPts val="1000"/>
              </a:spcBef>
              <a:spcAft>
                <a:spcPts val="0"/>
              </a:spcAft>
              <a:buClr>
                <a:srgbClr val="FFFFFF"/>
              </a:buClr>
              <a:buSzPts val="1200"/>
              <a:buChar char="●"/>
            </a:pPr>
            <a:r>
              <a:rPr lang="en" sz="1200">
                <a:solidFill>
                  <a:srgbClr val="FFFFFF"/>
                </a:solidFill>
              </a:rPr>
              <a:t>Mr. Obi is a fictional use-case</a:t>
            </a:r>
            <a:endParaRPr sz="1200">
              <a:solidFill>
                <a:srgbClr val="FFFFFF"/>
              </a:solidFill>
            </a:endParaRPr>
          </a:p>
          <a:p>
            <a:pPr indent="-304800" lvl="0" marL="457200" rtl="0" algn="just">
              <a:lnSpc>
                <a:spcPct val="100000"/>
              </a:lnSpc>
              <a:spcBef>
                <a:spcPts val="1000"/>
              </a:spcBef>
              <a:spcAft>
                <a:spcPts val="0"/>
              </a:spcAft>
              <a:buClr>
                <a:srgbClr val="FFFFFF"/>
              </a:buClr>
              <a:buSzPts val="1200"/>
              <a:buChar char="●"/>
            </a:pPr>
            <a:r>
              <a:rPr lang="en" sz="1200">
                <a:solidFill>
                  <a:srgbClr val="FFFFFF"/>
                </a:solidFill>
              </a:rPr>
              <a:t>Market price is not determined yet</a:t>
            </a:r>
            <a:endParaRPr sz="1200">
              <a:solidFill>
                <a:srgbClr val="FFFFFF"/>
              </a:solidFill>
            </a:endParaRPr>
          </a:p>
          <a:p>
            <a:pPr indent="0" lvl="0" marL="0" rtl="0" algn="just">
              <a:lnSpc>
                <a:spcPct val="100000"/>
              </a:lnSpc>
              <a:spcBef>
                <a:spcPts val="0"/>
              </a:spcBef>
              <a:spcAft>
                <a:spcPts val="0"/>
              </a:spcAft>
              <a:buNone/>
            </a:pPr>
            <a:r>
              <a:rPr lang="en" sz="1200">
                <a:solidFill>
                  <a:srgbClr val="EA9999"/>
                </a:solidFill>
              </a:rPr>
              <a:t>FEATURE IMPLEMENTATION/ROADMAP</a:t>
            </a:r>
            <a:endParaRPr sz="1200">
              <a:solidFill>
                <a:srgbClr val="EA9999"/>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Connect with </a:t>
            </a:r>
            <a:r>
              <a:rPr lang="en" sz="1200" u="sng">
                <a:solidFill>
                  <a:schemeClr val="hlink"/>
                </a:solidFill>
                <a:hlinkClick r:id="rId3"/>
              </a:rPr>
              <a:t>Verified Organic</a:t>
            </a:r>
            <a:r>
              <a:rPr lang="en" sz="1200">
                <a:solidFill>
                  <a:srgbClr val="FFFFFF"/>
                </a:solidFill>
              </a:rPr>
              <a:t> for authentication of farmers crops and farms.</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Alternative sms prompt for farmers if internet is inaccessible, notification to buyers when ordered produce is available and ready for delivery.</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International trade and delivery of goods to buyers/investors.</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Access to soft loan implementation based on farmers documented reputation overtime.</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Implement update of information on current market prices, eg prices of organic fertilizer, etc for farmers.</a:t>
            </a:r>
            <a:endParaRPr sz="1200">
              <a:solidFill>
                <a:srgbClr val="FFFFFF"/>
              </a:solidFill>
            </a:endParaRPr>
          </a:p>
          <a:p>
            <a:pPr indent="0" lvl="0" marL="0" rtl="0" algn="l">
              <a:spcBef>
                <a:spcPts val="1000"/>
              </a:spcBef>
              <a:spcAft>
                <a:spcPts val="0"/>
              </a:spcAft>
              <a:buNone/>
            </a:pPr>
            <a:r>
              <a:t/>
            </a:r>
            <a:endParaRPr sz="1300">
              <a:solidFill>
                <a:srgbClr val="FFFFFF"/>
              </a:solidFill>
            </a:endParaRPr>
          </a:p>
        </p:txBody>
      </p:sp>
      <p:sp>
        <p:nvSpPr>
          <p:cNvPr id="187" name="Google Shape;187;p31"/>
          <p:cNvSpPr txBox="1"/>
          <p:nvPr>
            <p:ph idx="1" type="body"/>
          </p:nvPr>
        </p:nvSpPr>
        <p:spPr>
          <a:xfrm>
            <a:off x="4430100" y="827875"/>
            <a:ext cx="4713900" cy="4315800"/>
          </a:xfrm>
          <a:prstGeom prst="rect">
            <a:avLst/>
          </a:prstGeom>
        </p:spPr>
        <p:txBody>
          <a:bodyPr anchorCtr="0" anchor="t" bIns="91425" lIns="91425" spcFirstLastPara="1" rIns="91425" wrap="square" tIns="91425">
            <a:noAutofit/>
          </a:bodyPr>
          <a:lstStyle/>
          <a:p>
            <a:pPr indent="457200" lvl="0" marL="0" rtl="0" algn="just">
              <a:lnSpc>
                <a:spcPct val="150000"/>
              </a:lnSpc>
              <a:spcBef>
                <a:spcPts val="1000"/>
              </a:spcBef>
              <a:spcAft>
                <a:spcPts val="0"/>
              </a:spcAft>
              <a:buNone/>
            </a:pPr>
            <a:r>
              <a:rPr lang="en" sz="1400">
                <a:solidFill>
                  <a:srgbClr val="EA9999"/>
                </a:solidFill>
              </a:rPr>
              <a:t>MAIN FEATURES</a:t>
            </a:r>
            <a:endParaRPr sz="1400">
              <a:solidFill>
                <a:srgbClr val="EA9999"/>
              </a:solidFill>
            </a:endParaRPr>
          </a:p>
          <a:p>
            <a:pPr indent="-304800" lvl="0" marL="457200" rtl="0" algn="just">
              <a:spcBef>
                <a:spcPts val="0"/>
              </a:spcBef>
              <a:spcAft>
                <a:spcPts val="0"/>
              </a:spcAft>
              <a:buClr>
                <a:srgbClr val="FFFFFF"/>
              </a:buClr>
              <a:buSzPts val="1200"/>
              <a:buChar char="●"/>
            </a:pPr>
            <a:r>
              <a:rPr lang="en" sz="1200">
                <a:solidFill>
                  <a:srgbClr val="EA9999"/>
                </a:solidFill>
                <a:latin typeface="Arial"/>
                <a:ea typeface="Arial"/>
                <a:cs typeface="Arial"/>
                <a:sym typeface="Arial"/>
              </a:rPr>
              <a:t>Shintsha</a:t>
            </a:r>
            <a:r>
              <a:rPr lang="en" sz="1200">
                <a:solidFill>
                  <a:srgbClr val="FFFFFF"/>
                </a:solidFill>
                <a:latin typeface="Arial"/>
                <a:ea typeface="Arial"/>
                <a:cs typeface="Arial"/>
                <a:sym typeface="Arial"/>
              </a:rPr>
              <a:t> smart contract will hold all information regarding Farmers, Farmer Products and  buyers, Potential Investor. The contract will Inherit the ERC721 Full Token Contract.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Usage of Whatsapp by farmers for registration of their farms and products on Shintsha platform.</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A web3 interface for buyers/investors to connect with farmers, and product listings</a:t>
            </a:r>
            <a:r>
              <a:rPr lang="en" sz="1200">
                <a:solidFill>
                  <a:srgbClr val="FFFFFF"/>
                </a:solidFill>
                <a:latin typeface="Arial"/>
                <a:ea typeface="Arial"/>
                <a:cs typeface="Arial"/>
                <a:sym typeface="Arial"/>
              </a:rPr>
              <a: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Farmers can also accept payment in ETH/ERC20, and Fiat.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Delivery of goods and international payments.</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Loan disbursement to farmers who have a reputation in kudos of upto 50 or NFTs of up to 100, this reputation is being given to the farmer by an investor or buyer who upvotes his profile after successful delivery of product.</a:t>
            </a:r>
            <a:endParaRPr sz="1200">
              <a:solidFill>
                <a:srgbClr val="FFFFFF"/>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Preview</a:t>
            </a:r>
            <a:endParaRPr>
              <a:solidFill>
                <a:srgbClr val="E06666"/>
              </a:solidFill>
            </a:endParaRPr>
          </a:p>
        </p:txBody>
      </p:sp>
      <p:sp>
        <p:nvSpPr>
          <p:cNvPr id="65" name="Google Shape;65;p14"/>
          <p:cNvSpPr txBox="1"/>
          <p:nvPr>
            <p:ph idx="1" type="body"/>
          </p:nvPr>
        </p:nvSpPr>
        <p:spPr>
          <a:xfrm>
            <a:off x="246575" y="1056050"/>
            <a:ext cx="8300700" cy="3730500"/>
          </a:xfrm>
          <a:prstGeom prst="rect">
            <a:avLst/>
          </a:prstGeom>
        </p:spPr>
        <p:txBody>
          <a:bodyPr anchorCtr="0" anchor="t" bIns="91425" lIns="91425" spcFirstLastPara="1" rIns="91425" wrap="square" tIns="91425">
            <a:noAutofit/>
          </a:bodyPr>
          <a:lstStyle/>
          <a:p>
            <a:pPr indent="0" lvl="0" marL="0" rtl="0" algn="just">
              <a:lnSpc>
                <a:spcPct val="150000"/>
              </a:lnSpc>
              <a:spcBef>
                <a:spcPts val="1000"/>
              </a:spcBef>
              <a:spcAft>
                <a:spcPts val="0"/>
              </a:spcAft>
              <a:buNone/>
            </a:pPr>
            <a:r>
              <a:rPr lang="en" sz="1400"/>
              <a:t>  </a:t>
            </a:r>
            <a:r>
              <a:rPr lang="en" sz="1400">
                <a:solidFill>
                  <a:srgbClr val="FFFFFF"/>
                </a:solidFill>
              </a:rPr>
              <a:t>	</a:t>
            </a:r>
            <a:r>
              <a:rPr lang="en" sz="1400">
                <a:solidFill>
                  <a:srgbClr val="FFFFFF"/>
                </a:solidFill>
                <a:latin typeface="Arial"/>
                <a:ea typeface="Arial"/>
                <a:cs typeface="Arial"/>
                <a:sym typeface="Arial"/>
              </a:rPr>
              <a:t>The agricultural business has revolutionized in recent years but still faces multiple challenges. The supply chain has been faced with the non-transparent, inefficient and noncommunicating network made up of processes, data, actors, and products. Disconnection and lack of transparency complicate issues of fair pricing and quality of products.</a:t>
            </a:r>
            <a:endParaRPr sz="1400">
              <a:solidFill>
                <a:srgbClr val="FFFFFF"/>
              </a:solidFill>
              <a:latin typeface="Arial"/>
              <a:ea typeface="Arial"/>
              <a:cs typeface="Arial"/>
              <a:sym typeface="Arial"/>
            </a:endParaRPr>
          </a:p>
          <a:p>
            <a:pPr indent="0" lvl="0" marL="0" rtl="0" algn="just">
              <a:spcBef>
                <a:spcPts val="0"/>
              </a:spcBef>
              <a:spcAft>
                <a:spcPts val="0"/>
              </a:spcAft>
              <a:buNone/>
            </a:pPr>
            <a:r>
              <a:t/>
            </a:r>
            <a:endParaRPr sz="1400">
              <a:solidFill>
                <a:srgbClr val="FFFFFF"/>
              </a:solidFill>
              <a:latin typeface="Arial"/>
              <a:ea typeface="Arial"/>
              <a:cs typeface="Arial"/>
              <a:sym typeface="Arial"/>
            </a:endParaRPr>
          </a:p>
          <a:p>
            <a:pPr indent="0" lvl="0" marL="0" rtl="0" algn="just">
              <a:spcBef>
                <a:spcPts val="0"/>
              </a:spcBef>
              <a:spcAft>
                <a:spcPts val="0"/>
              </a:spcAft>
              <a:buNone/>
            </a:pPr>
            <a:r>
              <a:rPr lang="en" sz="1400">
                <a:solidFill>
                  <a:srgbClr val="FFFFFF"/>
                </a:solidFill>
                <a:latin typeface="Arial"/>
                <a:ea typeface="Arial"/>
                <a:cs typeface="Arial"/>
                <a:sym typeface="Arial"/>
              </a:rPr>
              <a:t>The need for data integration has resulted from the regulatory pressure, scandals and food crises. Transfer of funds to business partners in other countries without delay or worry of fraudsters. Blockchain will play an important role in supply chain intelligence for technology that facilitates easy traceability of product information. We aim to provide direct access to enable farmers reach their investors without the assistance of middle-men. Farmers can directly interact with customers via WhatsApp, take orders, investors can make payment and farmers can advertise their products to investors, all these information is stored via smart contracts in the blockchain, enabling transparency, trust and fostering an open transaction economy .</a:t>
            </a:r>
            <a:endParaRPr sz="1400">
              <a:solidFill>
                <a:srgbClr val="FFFFFF"/>
              </a:solidFill>
              <a:latin typeface="Arial"/>
              <a:ea typeface="Arial"/>
              <a:cs typeface="Arial"/>
              <a:sym typeface="Arial"/>
            </a:endParaRPr>
          </a:p>
          <a:p>
            <a:pPr indent="0" lvl="0" marL="0" rtl="0" algn="just">
              <a:lnSpc>
                <a:spcPct val="150000"/>
              </a:lnSpc>
              <a:spcBef>
                <a:spcPts val="1000"/>
              </a:spcBef>
              <a:spcAft>
                <a:spcPts val="0"/>
              </a:spcAft>
              <a:buNone/>
            </a:pPr>
            <a:r>
              <a:t/>
            </a:r>
            <a:endParaRPr sz="1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2"/>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Shintsha: Farmer Onboarding UX Flow</a:t>
            </a:r>
            <a:endParaRPr>
              <a:solidFill>
                <a:srgbClr val="E06666"/>
              </a:solidFill>
            </a:endParaRPr>
          </a:p>
        </p:txBody>
      </p:sp>
      <p:pic>
        <p:nvPicPr>
          <p:cNvPr id="193" name="Google Shape;193;p32"/>
          <p:cNvPicPr preferRelativeResize="0"/>
          <p:nvPr/>
        </p:nvPicPr>
        <p:blipFill>
          <a:blip r:embed="rId3">
            <a:alphaModFix/>
          </a:blip>
          <a:stretch>
            <a:fillRect/>
          </a:stretch>
        </p:blipFill>
        <p:spPr>
          <a:xfrm>
            <a:off x="29425" y="920025"/>
            <a:ext cx="9114576" cy="420988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cxnSp>
        <p:nvCxnSpPr>
          <p:cNvPr id="198" name="Google Shape;198;p33"/>
          <p:cNvCxnSpPr/>
          <p:nvPr/>
        </p:nvCxnSpPr>
        <p:spPr>
          <a:xfrm>
            <a:off x="2659050" y="4271275"/>
            <a:ext cx="4130700" cy="0"/>
          </a:xfrm>
          <a:prstGeom prst="straightConnector1">
            <a:avLst/>
          </a:prstGeom>
          <a:noFill/>
          <a:ln cap="flat" cmpd="sng" w="9525">
            <a:solidFill>
              <a:srgbClr val="E06666"/>
            </a:solidFill>
            <a:prstDash val="solid"/>
            <a:round/>
            <a:headEnd len="med" w="med" type="none"/>
            <a:tailEnd len="med" w="med" type="none"/>
          </a:ln>
        </p:spPr>
      </p:cxnSp>
      <p:sp>
        <p:nvSpPr>
          <p:cNvPr id="199" name="Google Shape;199;p33"/>
          <p:cNvSpPr txBox="1"/>
          <p:nvPr/>
        </p:nvSpPr>
        <p:spPr>
          <a:xfrm>
            <a:off x="3505500" y="2464200"/>
            <a:ext cx="2437800" cy="9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                                Shintsha</a:t>
            </a:r>
            <a:endParaRPr sz="2400">
              <a:solidFill>
                <a:srgbClr val="FFFFFF"/>
              </a:solidFill>
              <a:latin typeface="Roboto"/>
              <a:ea typeface="Roboto"/>
              <a:cs typeface="Roboto"/>
              <a:sym typeface="Roboto"/>
            </a:endParaRPr>
          </a:p>
        </p:txBody>
      </p:sp>
      <p:pic>
        <p:nvPicPr>
          <p:cNvPr id="200" name="Google Shape;200;p33"/>
          <p:cNvPicPr preferRelativeResize="0"/>
          <p:nvPr/>
        </p:nvPicPr>
        <p:blipFill rotWithShape="1">
          <a:blip r:embed="rId3">
            <a:alphaModFix/>
          </a:blip>
          <a:srcRect b="1728" l="0" r="0" t="1728"/>
          <a:stretch/>
        </p:blipFill>
        <p:spPr>
          <a:xfrm>
            <a:off x="3367875" y="326625"/>
            <a:ext cx="2499970" cy="2499974"/>
          </a:xfrm>
          <a:prstGeom prst="rect">
            <a:avLst/>
          </a:prstGeom>
          <a:noFill/>
          <a:ln>
            <a:noFill/>
          </a:ln>
        </p:spPr>
      </p:pic>
      <p:sp>
        <p:nvSpPr>
          <p:cNvPr id="201" name="Google Shape;201;p33"/>
          <p:cNvSpPr txBox="1"/>
          <p:nvPr/>
        </p:nvSpPr>
        <p:spPr>
          <a:xfrm>
            <a:off x="2135525" y="4392850"/>
            <a:ext cx="4654200" cy="51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400">
                <a:solidFill>
                  <a:srgbClr val="E06666"/>
                </a:solidFill>
              </a:rPr>
              <a:t>CONCLUSION</a:t>
            </a:r>
            <a:endParaRPr sz="2400">
              <a:solidFill>
                <a:srgbClr val="E06666"/>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4"/>
          <p:cNvSpPr txBox="1"/>
          <p:nvPr>
            <p:ph idx="1" type="body"/>
          </p:nvPr>
        </p:nvSpPr>
        <p:spPr>
          <a:xfrm>
            <a:off x="311700" y="781675"/>
            <a:ext cx="4727700" cy="43617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300">
                <a:solidFill>
                  <a:srgbClr val="FFFFFF"/>
                </a:solidFill>
                <a:latin typeface="Arial"/>
                <a:ea typeface="Arial"/>
                <a:cs typeface="Arial"/>
                <a:sym typeface="Arial"/>
              </a:rPr>
              <a:t>The impact of mobile phones continues to be felt beyond the telecom sector as innovation to solve day to day problems are developed particularly for the agricultural sector. The penetration of mobile phones in Africa is currently at 44% according to the latest statistics from GSMA. The successful uptake of mobile phone by farmers in countries such as Nigeria and throughout Kenya has led to mobile innovations around some of the main challenges that farmers face: access to information, markets, and capital. The agricultural market in Africa is projected to grow to $1 Trillion by 2030. The sector is, however, an unsystematic and complex value chain that presents challenges in keeping and maintaining a database of all stakeholders; farmers, insurance companies, financial service providers, development partners and, governments. The use of blockchain technology has proved via transparency and immutability it’s capability in disrupting various sectors in Africa especially agriculture.</a:t>
            </a:r>
            <a:endParaRPr sz="1400">
              <a:solidFill>
                <a:srgbClr val="FFFFFF"/>
              </a:solidFill>
              <a:latin typeface="Arial"/>
              <a:ea typeface="Arial"/>
              <a:cs typeface="Arial"/>
              <a:sym typeface="Arial"/>
            </a:endParaRPr>
          </a:p>
          <a:p>
            <a:pPr indent="0" lvl="0" marL="0" rtl="0" algn="just">
              <a:lnSpc>
                <a:spcPct val="100000"/>
              </a:lnSpc>
              <a:spcBef>
                <a:spcPts val="1600"/>
              </a:spcBef>
              <a:spcAft>
                <a:spcPts val="0"/>
              </a:spcAft>
              <a:buNone/>
            </a:pPr>
            <a:r>
              <a:rPr lang="en" sz="1400">
                <a:solidFill>
                  <a:srgbClr val="FFFFFF"/>
                </a:solidFill>
                <a:latin typeface="Arial"/>
                <a:ea typeface="Arial"/>
                <a:cs typeface="Arial"/>
                <a:sym typeface="Arial"/>
              </a:rPr>
              <a:t>Source: </a:t>
            </a:r>
            <a:r>
              <a:rPr lang="en" sz="1400" u="sng">
                <a:solidFill>
                  <a:srgbClr val="FFFFFF"/>
                </a:solidFill>
                <a:latin typeface="Arial"/>
                <a:ea typeface="Arial"/>
                <a:cs typeface="Arial"/>
                <a:sym typeface="Arial"/>
                <a:hlinkClick r:id="rId3"/>
              </a:rPr>
              <a:t>Cellulant</a:t>
            </a:r>
            <a:endParaRPr sz="1400">
              <a:solidFill>
                <a:srgbClr val="FFFFFF"/>
              </a:solidFill>
              <a:latin typeface="Arial"/>
              <a:ea typeface="Arial"/>
              <a:cs typeface="Arial"/>
              <a:sym typeface="Arial"/>
            </a:endParaRPr>
          </a:p>
          <a:p>
            <a:pPr indent="0" lvl="0" marL="0" rtl="0" algn="l">
              <a:spcBef>
                <a:spcPts val="1600"/>
              </a:spcBef>
              <a:spcAft>
                <a:spcPts val="0"/>
              </a:spcAft>
              <a:buNone/>
            </a:pPr>
            <a:r>
              <a:t/>
            </a:r>
            <a:endParaRPr sz="1200">
              <a:solidFill>
                <a:srgbClr val="000000"/>
              </a:solidFill>
              <a:latin typeface="Arial"/>
              <a:ea typeface="Arial"/>
              <a:cs typeface="Arial"/>
              <a:sym typeface="Arial"/>
            </a:endParaRPr>
          </a:p>
          <a:p>
            <a:pPr indent="0" lvl="0" marL="0" rtl="0" algn="just">
              <a:spcBef>
                <a:spcPts val="1600"/>
              </a:spcBef>
              <a:spcAft>
                <a:spcPts val="0"/>
              </a:spcAft>
              <a:buNone/>
            </a:pPr>
            <a:r>
              <a:t/>
            </a:r>
            <a:endParaRPr sz="1400"/>
          </a:p>
        </p:txBody>
      </p:sp>
      <p:sp>
        <p:nvSpPr>
          <p:cNvPr id="207" name="Google Shape;207;p34"/>
          <p:cNvSpPr txBox="1"/>
          <p:nvPr/>
        </p:nvSpPr>
        <p:spPr>
          <a:xfrm>
            <a:off x="311700" y="147775"/>
            <a:ext cx="7337700" cy="6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E06666"/>
                </a:solidFill>
                <a:latin typeface="Roboto"/>
                <a:ea typeface="Roboto"/>
                <a:cs typeface="Roboto"/>
                <a:sym typeface="Roboto"/>
              </a:rPr>
              <a:t>Potential: </a:t>
            </a:r>
            <a:r>
              <a:rPr lang="en" sz="2800">
                <a:solidFill>
                  <a:srgbClr val="FFFFFF"/>
                </a:solidFill>
                <a:latin typeface="Roboto"/>
                <a:ea typeface="Roboto"/>
                <a:cs typeface="Roboto"/>
                <a:sym typeface="Roboto"/>
              </a:rPr>
              <a:t>The Decentralized Shintsha Farmer</a:t>
            </a:r>
            <a:endParaRPr sz="1800">
              <a:solidFill>
                <a:srgbClr val="FFFFFF"/>
              </a:solidFill>
            </a:endParaRPr>
          </a:p>
          <a:p>
            <a:pPr indent="0" lvl="0" marL="0" rtl="0" algn="l">
              <a:spcBef>
                <a:spcPts val="0"/>
              </a:spcBef>
              <a:spcAft>
                <a:spcPts val="0"/>
              </a:spcAft>
              <a:buNone/>
            </a:pPr>
            <a:r>
              <a:t/>
            </a:r>
            <a:endParaRPr>
              <a:latin typeface="Roboto"/>
              <a:ea typeface="Roboto"/>
              <a:cs typeface="Roboto"/>
              <a:sym typeface="Roboto"/>
            </a:endParaRPr>
          </a:p>
        </p:txBody>
      </p:sp>
      <p:sp>
        <p:nvSpPr>
          <p:cNvPr id="208" name="Google Shape;208;p34"/>
          <p:cNvSpPr txBox="1"/>
          <p:nvPr>
            <p:ph idx="2" type="body"/>
          </p:nvPr>
        </p:nvSpPr>
        <p:spPr>
          <a:xfrm>
            <a:off x="5312775" y="906025"/>
            <a:ext cx="3519300" cy="38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INCENTIVES TO USE SHINTSHA</a:t>
            </a:r>
            <a:endParaRPr>
              <a:solidFill>
                <a:srgbClr val="E06666"/>
              </a:solidFill>
            </a:endParaRPr>
          </a:p>
          <a:p>
            <a:pPr indent="-317500" lvl="0" marL="457200" rtl="0" algn="just">
              <a:spcBef>
                <a:spcPts val="1600"/>
              </a:spcBef>
              <a:spcAft>
                <a:spcPts val="0"/>
              </a:spcAft>
              <a:buClr>
                <a:srgbClr val="FFFFFF"/>
              </a:buClr>
              <a:buSzPts val="1400"/>
              <a:buChar char="●"/>
            </a:pPr>
            <a:r>
              <a:rPr lang="en">
                <a:solidFill>
                  <a:srgbClr val="FFFFFF"/>
                </a:solidFill>
              </a:rPr>
              <a:t>Secure, trusted and reliable</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Easy access to buyers and investors by farmers.</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Shared risk when using the CSA model.</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Access to soft loans based on built reputation overtime.</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Valuable exchange (trade between international markets and currencies both in eth/erc20 and fiat).</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Low cost of transaction on the Shintsha platform.</a:t>
            </a:r>
            <a:endParaRPr>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3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A9999"/>
                </a:solidFill>
              </a:rPr>
              <a:t>Attachment</a:t>
            </a:r>
            <a:endParaRPr>
              <a:solidFill>
                <a:srgbClr val="EA9999"/>
              </a:solidFill>
            </a:endParaRPr>
          </a:p>
        </p:txBody>
      </p:sp>
      <p:pic>
        <p:nvPicPr>
          <p:cNvPr id="214" name="Google Shape;214;p35"/>
          <p:cNvPicPr preferRelativeResize="0"/>
          <p:nvPr/>
        </p:nvPicPr>
        <p:blipFill rotWithShape="1">
          <a:blip r:embed="rId3">
            <a:alphaModFix/>
          </a:blip>
          <a:srcRect b="2830" l="0" r="0" t="2830"/>
          <a:stretch/>
        </p:blipFill>
        <p:spPr>
          <a:xfrm>
            <a:off x="104150" y="3411625"/>
            <a:ext cx="3138200" cy="1731875"/>
          </a:xfrm>
          <a:prstGeom prst="rect">
            <a:avLst/>
          </a:prstGeom>
          <a:noFill/>
          <a:ln>
            <a:noFill/>
          </a:ln>
        </p:spPr>
      </p:pic>
      <p:pic>
        <p:nvPicPr>
          <p:cNvPr id="215" name="Google Shape;215;p35"/>
          <p:cNvPicPr preferRelativeResize="0"/>
          <p:nvPr/>
        </p:nvPicPr>
        <p:blipFill rotWithShape="1">
          <a:blip r:embed="rId4">
            <a:alphaModFix/>
          </a:blip>
          <a:srcRect b="0" l="5035" r="5035" t="0"/>
          <a:stretch/>
        </p:blipFill>
        <p:spPr>
          <a:xfrm>
            <a:off x="6525900" y="3411625"/>
            <a:ext cx="2537076" cy="1586895"/>
          </a:xfrm>
          <a:prstGeom prst="rect">
            <a:avLst/>
          </a:prstGeom>
          <a:noFill/>
          <a:ln>
            <a:noFill/>
          </a:ln>
        </p:spPr>
      </p:pic>
      <p:pic>
        <p:nvPicPr>
          <p:cNvPr id="216" name="Google Shape;216;p35"/>
          <p:cNvPicPr preferRelativeResize="0"/>
          <p:nvPr/>
        </p:nvPicPr>
        <p:blipFill rotWithShape="1">
          <a:blip r:embed="rId5">
            <a:alphaModFix/>
          </a:blip>
          <a:srcRect b="1886" l="0" r="0" t="1886"/>
          <a:stretch/>
        </p:blipFill>
        <p:spPr>
          <a:xfrm>
            <a:off x="3352488" y="3411625"/>
            <a:ext cx="3063264" cy="1658065"/>
          </a:xfrm>
          <a:prstGeom prst="rect">
            <a:avLst/>
          </a:prstGeom>
          <a:noFill/>
          <a:ln>
            <a:noFill/>
          </a:ln>
        </p:spPr>
      </p:pic>
      <p:pic>
        <p:nvPicPr>
          <p:cNvPr descr="Much of what we know about agriculture in Africa may no longer be true. The region is experiencing tremendous change and the scarcity of quality data are contributing to an information gap." id="217" name="Google Shape;217;p35" title="Telling Myths from Facts: Africa’s Agricultural Data Gap">
            <a:hlinkClick r:id="rId6"/>
          </p:cNvPr>
          <p:cNvPicPr preferRelativeResize="0"/>
          <p:nvPr/>
        </p:nvPicPr>
        <p:blipFill>
          <a:blip r:embed="rId7">
            <a:alphaModFix/>
          </a:blip>
          <a:stretch>
            <a:fillRect/>
          </a:stretch>
        </p:blipFill>
        <p:spPr>
          <a:xfrm>
            <a:off x="163750" y="1142100"/>
            <a:ext cx="8782025" cy="20366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Sources</a:t>
            </a:r>
            <a:endParaRPr>
              <a:solidFill>
                <a:srgbClr val="E06666"/>
              </a:solidFill>
            </a:endParaRPr>
          </a:p>
        </p:txBody>
      </p:sp>
      <p:sp>
        <p:nvSpPr>
          <p:cNvPr id="223" name="Google Shape;223;p36"/>
          <p:cNvSpPr txBox="1"/>
          <p:nvPr>
            <p:ph idx="1" type="body"/>
          </p:nvPr>
        </p:nvSpPr>
        <p:spPr>
          <a:xfrm>
            <a:off x="88725" y="662075"/>
            <a:ext cx="8300700" cy="35649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SzPts val="1200"/>
              <a:buChar char="●"/>
            </a:pPr>
            <a:r>
              <a:rPr lang="en" sz="1200" u="sng">
                <a:solidFill>
                  <a:schemeClr val="hlink"/>
                </a:solidFill>
                <a:latin typeface="Arial"/>
                <a:ea typeface="Arial"/>
                <a:cs typeface="Arial"/>
                <a:sym typeface="Arial"/>
                <a:hlinkClick r:id="rId3"/>
              </a:rPr>
              <a:t>https://www.cellulant.com/blog/blockchain-techology-in-africa/</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4"/>
              </a:rPr>
              <a:t>https://play.google.com/store/apps/details?id=com.agromarketday&amp;hl=en</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5"/>
              </a:rPr>
              <a:t>http://www.agromarketday.com/</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6"/>
              </a:rPr>
              <a:t>http://www.fao.org/e-agriculture/blog/how-blockchain-can-help-smallholder-farmers</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7"/>
              </a:rPr>
              <a:t>http://www.agriledger.io/</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8"/>
              </a:rPr>
              <a:t>https://www.ifoam.bio/en/community-supported-agriculture-csa</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9"/>
              </a:rPr>
              <a:t>https://www.integrated-cbd.com/our-farms</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10"/>
              </a:rPr>
              <a:t>https://www.verifiedorganic.io/</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11"/>
              </a:rPr>
              <a:t>https://www.gsma.com/r/mobileeconomy/west-africa/</a:t>
            </a:r>
            <a:r>
              <a:rPr lang="en" sz="1200">
                <a:solidFill>
                  <a:schemeClr val="lt2"/>
                </a:solidFill>
                <a:latin typeface="Arial"/>
                <a:ea typeface="Arial"/>
                <a:cs typeface="Arial"/>
                <a:sym typeface="Arial"/>
              </a:rPr>
              <a:t> </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12"/>
              </a:rPr>
              <a:t>https://www.worldbank.org/en/news/video/2015/06/11/telling-myths-from-facts-africas-agricultural-data-gap</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13"/>
              </a:rPr>
              <a:t>https://www.howwemadeitinafrica.com/agriculture-africa-potential-versus-reality/57635/</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14"/>
              </a:rPr>
              <a:t>https://gro-intelligence.com/insights/articles/blockchain-in-agriculture</a:t>
            </a:r>
            <a:endParaRPr sz="1200">
              <a:solidFill>
                <a:schemeClr val="lt2"/>
              </a:solidFill>
              <a:latin typeface="Arial"/>
              <a:ea typeface="Arial"/>
              <a:cs typeface="Arial"/>
              <a:sym typeface="Arial"/>
            </a:endParaRPr>
          </a:p>
          <a:p>
            <a:pPr indent="0" lvl="0" marL="457200" rtl="0" algn="l">
              <a:spcBef>
                <a:spcPts val="0"/>
              </a:spcBef>
              <a:spcAft>
                <a:spcPts val="0"/>
              </a:spcAft>
              <a:buNone/>
            </a:pPr>
            <a:r>
              <a:t/>
            </a:r>
            <a:endParaRPr sz="1200">
              <a:solidFill>
                <a:schemeClr val="lt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Limitation faced by farmers in Africa</a:t>
            </a:r>
            <a:endParaRPr>
              <a:solidFill>
                <a:srgbClr val="E06666"/>
              </a:solidFill>
            </a:endParaRPr>
          </a:p>
        </p:txBody>
      </p:sp>
      <p:sp>
        <p:nvSpPr>
          <p:cNvPr id="71" name="Google Shape;71;p15"/>
          <p:cNvSpPr txBox="1"/>
          <p:nvPr>
            <p:ph idx="1" type="body"/>
          </p:nvPr>
        </p:nvSpPr>
        <p:spPr>
          <a:xfrm>
            <a:off x="311700" y="1003975"/>
            <a:ext cx="8300700" cy="3564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solidFill>
                  <a:srgbClr val="FFFFFF"/>
                </a:solidFill>
                <a:latin typeface="Arial"/>
                <a:ea typeface="Arial"/>
                <a:cs typeface="Arial"/>
                <a:sym typeface="Arial"/>
              </a:rPr>
              <a:t>The agricultural sector in Africa remains the main source of livelihood for a large proportion of the continent’s population and a significant contributor to the GDP.  In Africa, agriculture and the innovation around agriculture fundamentally continue to be a catalyst of sustainable development primarily for enhanced food security, secondary, in the reduction of poverty and the overall growth of the continent’s economy. The sector grapples with a myriad of problems. The agriculture ecosystem in Africa is broken at all levels right from the crop and livestock production level to the last mile of reaching consumers. The challenges can thus be classified as follows;</a:t>
            </a:r>
            <a:endParaRPr sz="1200">
              <a:solidFill>
                <a:srgbClr val="FFFFFF"/>
              </a:solidFill>
              <a:latin typeface="Arial"/>
              <a:ea typeface="Arial"/>
              <a:cs typeface="Arial"/>
              <a:sym typeface="Arial"/>
            </a:endParaRPr>
          </a:p>
          <a:p>
            <a:pPr indent="0" lvl="0" marL="0" rtl="0" algn="just">
              <a:spcBef>
                <a:spcPts val="0"/>
              </a:spcBef>
              <a:spcAft>
                <a:spcPts val="0"/>
              </a:spcAft>
              <a:buNone/>
            </a:pPr>
            <a:r>
              <a:t/>
            </a:r>
            <a:endParaRPr sz="1200">
              <a:solidFill>
                <a:srgbClr val="FFFFFF"/>
              </a:solidFill>
              <a:latin typeface="Arial"/>
              <a:ea typeface="Arial"/>
              <a:cs typeface="Arial"/>
              <a:sym typeface="Arial"/>
            </a:endParaRPr>
          </a:p>
          <a:p>
            <a:pPr indent="0" lvl="0" marL="0" rtl="0" algn="just">
              <a:spcBef>
                <a:spcPts val="0"/>
              </a:spcBef>
              <a:spcAft>
                <a:spcPts val="0"/>
              </a:spcAft>
              <a:buNone/>
            </a:pPr>
            <a:r>
              <a:rPr lang="en" sz="1200">
                <a:solidFill>
                  <a:srgbClr val="E06666"/>
                </a:solidFill>
                <a:latin typeface="Arial"/>
                <a:ea typeface="Arial"/>
                <a:cs typeface="Arial"/>
                <a:sym typeface="Arial"/>
              </a:rPr>
              <a:t>Primary production</a:t>
            </a:r>
            <a:r>
              <a:rPr lang="en" sz="1200">
                <a:solidFill>
                  <a:srgbClr val="FFFFFF"/>
                </a:solidFill>
                <a:latin typeface="Arial"/>
                <a:ea typeface="Arial"/>
                <a:cs typeface="Arial"/>
                <a:sym typeface="Arial"/>
              </a:rPr>
              <a:t>- Farmers hardly receive quality fertilizer and seeds, lowering productivity to 10% of the global average for almost every crop.</a:t>
            </a:r>
            <a:endParaRPr sz="1200">
              <a:solidFill>
                <a:srgbClr val="FFFFFF"/>
              </a:solidFill>
              <a:latin typeface="Arial"/>
              <a:ea typeface="Arial"/>
              <a:cs typeface="Arial"/>
              <a:sym typeface="Arial"/>
            </a:endParaRPr>
          </a:p>
          <a:p>
            <a:pPr indent="0" lvl="0" marL="0" rtl="0" algn="just">
              <a:spcBef>
                <a:spcPts val="0"/>
              </a:spcBef>
              <a:spcAft>
                <a:spcPts val="0"/>
              </a:spcAft>
              <a:buNone/>
            </a:pPr>
            <a:r>
              <a:t/>
            </a:r>
            <a:endParaRPr sz="1200">
              <a:solidFill>
                <a:srgbClr val="FFFFFF"/>
              </a:solidFill>
              <a:latin typeface="Arial"/>
              <a:ea typeface="Arial"/>
              <a:cs typeface="Arial"/>
              <a:sym typeface="Arial"/>
            </a:endParaRPr>
          </a:p>
          <a:p>
            <a:pPr indent="0" lvl="0" marL="0" rtl="0" algn="just">
              <a:spcBef>
                <a:spcPts val="0"/>
              </a:spcBef>
              <a:spcAft>
                <a:spcPts val="0"/>
              </a:spcAft>
              <a:buNone/>
            </a:pPr>
            <a:r>
              <a:rPr lang="en" sz="1200">
                <a:solidFill>
                  <a:srgbClr val="E06666"/>
                </a:solidFill>
                <a:latin typeface="Arial"/>
                <a:ea typeface="Arial"/>
                <a:cs typeface="Arial"/>
                <a:sym typeface="Arial"/>
              </a:rPr>
              <a:t>Pricing information &amp; access to markets</a:t>
            </a:r>
            <a:r>
              <a:rPr lang="en" sz="1200">
                <a:solidFill>
                  <a:srgbClr val="FFFFFF"/>
                </a:solidFill>
                <a:latin typeface="Arial"/>
                <a:ea typeface="Arial"/>
                <a:cs typeface="Arial"/>
                <a:sym typeface="Arial"/>
              </a:rPr>
              <a:t>- Farmers do not have access to current information on market prices or even access to the trading markets thus demand &amp; supply can’t be matched. This also creates a loophole for middle-men who control the market conditions.</a:t>
            </a:r>
            <a:endParaRPr sz="1200">
              <a:solidFill>
                <a:srgbClr val="FFFFFF"/>
              </a:solidFill>
              <a:latin typeface="Arial"/>
              <a:ea typeface="Arial"/>
              <a:cs typeface="Arial"/>
              <a:sym typeface="Arial"/>
            </a:endParaRPr>
          </a:p>
          <a:p>
            <a:pPr indent="0" lvl="0" marL="0" rtl="0" algn="just">
              <a:spcBef>
                <a:spcPts val="0"/>
              </a:spcBef>
              <a:spcAft>
                <a:spcPts val="0"/>
              </a:spcAft>
              <a:buNone/>
            </a:pPr>
            <a:r>
              <a:t/>
            </a:r>
            <a:endParaRPr sz="1200">
              <a:solidFill>
                <a:srgbClr val="FFFFFF"/>
              </a:solidFill>
              <a:latin typeface="Arial"/>
              <a:ea typeface="Arial"/>
              <a:cs typeface="Arial"/>
              <a:sym typeface="Arial"/>
            </a:endParaRPr>
          </a:p>
          <a:p>
            <a:pPr indent="0" lvl="0" marL="0" rtl="0" algn="just">
              <a:spcBef>
                <a:spcPts val="0"/>
              </a:spcBef>
              <a:spcAft>
                <a:spcPts val="0"/>
              </a:spcAft>
              <a:buNone/>
            </a:pPr>
            <a:r>
              <a:rPr lang="en" sz="1200">
                <a:solidFill>
                  <a:srgbClr val="E06666"/>
                </a:solidFill>
                <a:latin typeface="Arial"/>
                <a:ea typeface="Arial"/>
                <a:cs typeface="Arial"/>
                <a:sym typeface="Arial"/>
              </a:rPr>
              <a:t>Access to financial services</a:t>
            </a:r>
            <a:r>
              <a:rPr lang="en" sz="1200">
                <a:solidFill>
                  <a:srgbClr val="FFFFFF"/>
                </a:solidFill>
                <a:latin typeface="Arial"/>
                <a:ea typeface="Arial"/>
                <a:cs typeface="Arial"/>
                <a:sym typeface="Arial"/>
              </a:rPr>
              <a:t>- Most farmers in Africa practice small-scale farming and a majority do not have access to bank accounts. Most are therefore undocumented with any financial services thus making their creditworthiness hard to determine. Due to this, many have no access to credit which they require to scale their farming.</a:t>
            </a:r>
            <a:endParaRPr sz="1200">
              <a:solidFill>
                <a:srgbClr val="FFFFFF"/>
              </a:solidFill>
              <a:latin typeface="Arial"/>
              <a:ea typeface="Arial"/>
              <a:cs typeface="Arial"/>
              <a:sym typeface="Arial"/>
            </a:endParaRPr>
          </a:p>
          <a:p>
            <a:pPr indent="0" lvl="0" marL="457200" rtl="0" algn="l">
              <a:lnSpc>
                <a:spcPct val="113000"/>
              </a:lnSpc>
              <a:spcBef>
                <a:spcPts val="500"/>
              </a:spcBef>
              <a:spcAft>
                <a:spcPts val="0"/>
              </a:spcAft>
              <a:buNone/>
            </a:pPr>
            <a:r>
              <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Use Case</a:t>
            </a:r>
            <a:endParaRPr>
              <a:solidFill>
                <a:srgbClr val="E06666"/>
              </a:solidFill>
            </a:endParaRPr>
          </a:p>
        </p:txBody>
      </p:sp>
      <p:sp>
        <p:nvSpPr>
          <p:cNvPr id="77" name="Google Shape;77;p16"/>
          <p:cNvSpPr txBox="1"/>
          <p:nvPr>
            <p:ph idx="1" type="body"/>
          </p:nvPr>
        </p:nvSpPr>
        <p:spPr>
          <a:xfrm>
            <a:off x="104175" y="767625"/>
            <a:ext cx="5794500" cy="43758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1000"/>
              </a:spcBef>
              <a:spcAft>
                <a:spcPts val="0"/>
              </a:spcAft>
              <a:buSzPts val="1400"/>
              <a:buChar char="●"/>
            </a:pPr>
            <a:r>
              <a:rPr lang="en" sz="1400"/>
              <a:t>Mr. Obi is an organic farmer from South Africa who has a plantation, he aims to increase his productivity during the harvesting season, to achieve this he needs direct access to investors so as to enable him get funding to expand his business.</a:t>
            </a:r>
            <a:endParaRPr sz="1400"/>
          </a:p>
          <a:p>
            <a:pPr indent="-317500" lvl="0" marL="457200" rtl="0" algn="just">
              <a:lnSpc>
                <a:spcPct val="150000"/>
              </a:lnSpc>
              <a:spcBef>
                <a:spcPts val="1000"/>
              </a:spcBef>
              <a:spcAft>
                <a:spcPts val="0"/>
              </a:spcAft>
              <a:buSzPts val="1400"/>
              <a:buChar char="●"/>
            </a:pPr>
            <a:r>
              <a:rPr lang="en" sz="1400"/>
              <a:t>To expand his business he needs a way to trade in other currencies beside the rand, accepting international payments would also mean that his consumers would need to verify the authenticity of his products before purchase.</a:t>
            </a:r>
            <a:endParaRPr sz="1400"/>
          </a:p>
          <a:p>
            <a:pPr indent="-317500" lvl="0" marL="457200" rtl="0" algn="just">
              <a:lnSpc>
                <a:spcPct val="150000"/>
              </a:lnSpc>
              <a:spcBef>
                <a:spcPts val="1000"/>
              </a:spcBef>
              <a:spcAft>
                <a:spcPts val="0"/>
              </a:spcAft>
              <a:buSzPts val="1400"/>
              <a:buChar char="●"/>
            </a:pPr>
            <a:r>
              <a:rPr lang="en" sz="1400"/>
              <a:t>He also envisions a system where he can get trusted ratings for his work from consumers of his products, and this ratings could be used by credit institutions to grant him access to soft loans. </a:t>
            </a:r>
            <a:endParaRPr sz="1400"/>
          </a:p>
        </p:txBody>
      </p:sp>
      <p:pic>
        <p:nvPicPr>
          <p:cNvPr id="78" name="Google Shape;78;p16"/>
          <p:cNvPicPr preferRelativeResize="0"/>
          <p:nvPr/>
        </p:nvPicPr>
        <p:blipFill rotWithShape="1">
          <a:blip r:embed="rId3">
            <a:alphaModFix/>
          </a:blip>
          <a:srcRect b="16666" l="0" r="0" t="16666"/>
          <a:stretch/>
        </p:blipFill>
        <p:spPr>
          <a:xfrm>
            <a:off x="5960650" y="1135925"/>
            <a:ext cx="2871653" cy="258180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Questions we seek to answer</a:t>
            </a:r>
            <a:endParaRPr>
              <a:solidFill>
                <a:srgbClr val="E06666"/>
              </a:solidFill>
            </a:endParaRPr>
          </a:p>
        </p:txBody>
      </p:sp>
      <p:sp>
        <p:nvSpPr>
          <p:cNvPr id="84" name="Google Shape;84;p17"/>
          <p:cNvSpPr txBox="1"/>
          <p:nvPr>
            <p:ph idx="1" type="body"/>
          </p:nvPr>
        </p:nvSpPr>
        <p:spPr>
          <a:xfrm>
            <a:off x="311700" y="1003975"/>
            <a:ext cx="8300700" cy="35649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Can blockchain technology be deployed to automate the value chain from the farmer to the consumers? Why Whatsapp? Why Africa?</a:t>
            </a:r>
            <a:endParaRPr sz="1400">
              <a:solidFill>
                <a:srgbClr val="FFFFFF"/>
              </a:solidFill>
              <a:latin typeface="Arial"/>
              <a:ea typeface="Arial"/>
              <a:cs typeface="Arial"/>
              <a:sym typeface="Arial"/>
            </a:endParaRPr>
          </a:p>
          <a:p>
            <a:pPr indent="0" lvl="0" marL="0" rtl="0" algn="just">
              <a:spcBef>
                <a:spcPts val="0"/>
              </a:spcBef>
              <a:spcAft>
                <a:spcPts val="0"/>
              </a:spcAft>
              <a:buNone/>
            </a:pPr>
            <a:r>
              <a:t/>
            </a:r>
            <a:endParaRPr sz="1400">
              <a:solidFill>
                <a:srgbClr val="FFFFFF"/>
              </a:solidFill>
              <a:latin typeface="Arial"/>
              <a:ea typeface="Arial"/>
              <a:cs typeface="Arial"/>
              <a:sym typeface="Arial"/>
            </a:endParaRPr>
          </a:p>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How do we create an open economy where consumers can access Mr. Obi, and he can in turn access his investors without the assistance of middlemen and how can he prove the authenticity of the crops he produces to his investors?</a:t>
            </a:r>
            <a:endParaRPr sz="1400">
              <a:solidFill>
                <a:srgbClr val="FFFFFF"/>
              </a:solidFill>
              <a:latin typeface="Arial"/>
              <a:ea typeface="Arial"/>
              <a:cs typeface="Arial"/>
              <a:sym typeface="Arial"/>
            </a:endParaRPr>
          </a:p>
          <a:p>
            <a:pPr indent="0" lvl="0" marL="0" rtl="0" algn="just">
              <a:spcBef>
                <a:spcPts val="0"/>
              </a:spcBef>
              <a:spcAft>
                <a:spcPts val="0"/>
              </a:spcAft>
              <a:buNone/>
            </a:pPr>
            <a:r>
              <a:t/>
            </a:r>
            <a:endParaRPr sz="1400">
              <a:solidFill>
                <a:srgbClr val="FFFFFF"/>
              </a:solidFill>
              <a:latin typeface="Arial"/>
              <a:ea typeface="Arial"/>
              <a:cs typeface="Arial"/>
              <a:sym typeface="Arial"/>
            </a:endParaRPr>
          </a:p>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Can Mr. Obi build a good reputation represented in kudos or NFTs , showing his trusted rating to investors for easy access to credit?</a:t>
            </a:r>
            <a:endParaRPr sz="1400">
              <a:solidFill>
                <a:srgbClr val="FFFFFF"/>
              </a:solidFill>
              <a:latin typeface="Arial"/>
              <a:ea typeface="Arial"/>
              <a:cs typeface="Arial"/>
              <a:sym typeface="Arial"/>
            </a:endParaRPr>
          </a:p>
          <a:p>
            <a:pPr indent="0" lvl="0" marL="0" rtl="0" algn="just">
              <a:spcBef>
                <a:spcPts val="0"/>
              </a:spcBef>
              <a:spcAft>
                <a:spcPts val="0"/>
              </a:spcAft>
              <a:buNone/>
            </a:pPr>
            <a:r>
              <a:t/>
            </a:r>
            <a:endParaRPr sz="1400">
              <a:solidFill>
                <a:srgbClr val="FFFFFF"/>
              </a:solidFill>
              <a:latin typeface="Arial"/>
              <a:ea typeface="Arial"/>
              <a:cs typeface="Arial"/>
              <a:sym typeface="Arial"/>
            </a:endParaRPr>
          </a:p>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How do we instill trust and transparency among different players when using the SHINTSHA blockchain platform?</a:t>
            </a:r>
            <a:endParaRPr sz="1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Current </a:t>
            </a:r>
            <a:r>
              <a:rPr lang="en">
                <a:solidFill>
                  <a:srgbClr val="E06666"/>
                </a:solidFill>
              </a:rPr>
              <a:t>Alternatives: Middlemen</a:t>
            </a:r>
            <a:endParaRPr>
              <a:solidFill>
                <a:srgbClr val="E06666"/>
              </a:solidFill>
            </a:endParaRPr>
          </a:p>
        </p:txBody>
      </p:sp>
      <p:sp>
        <p:nvSpPr>
          <p:cNvPr id="90" name="Google Shape;90;p18"/>
          <p:cNvSpPr txBox="1"/>
          <p:nvPr>
            <p:ph idx="1" type="body"/>
          </p:nvPr>
        </p:nvSpPr>
        <p:spPr>
          <a:xfrm>
            <a:off x="311700" y="1003975"/>
            <a:ext cx="6003600" cy="39834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400"/>
              <a:t>Middlemen has for long being a source of concern for farmers as they are being underpriced for goods they produce,since they can’t access the mainstream market either due to their remote location or inaccessibility to consumers.</a:t>
            </a:r>
            <a:endParaRPr sz="1400"/>
          </a:p>
          <a:p>
            <a:pPr indent="-317500" lvl="0" marL="457200" rtl="0" algn="just">
              <a:spcBef>
                <a:spcPts val="1000"/>
              </a:spcBef>
              <a:spcAft>
                <a:spcPts val="0"/>
              </a:spcAft>
              <a:buSzPts val="1400"/>
              <a:buChar char="●"/>
            </a:pPr>
            <a:r>
              <a:rPr lang="en" sz="1400"/>
              <a:t>Mr. Obi has harvested new organic produce from his plantation and he needs  to sell them, he goes to the middleman (Wholesaler, retailer etc) to negotiate prices,after which they both agree on a price.</a:t>
            </a:r>
            <a:endParaRPr sz="1400"/>
          </a:p>
          <a:p>
            <a:pPr indent="-317500" lvl="0" marL="457200" rtl="0" algn="just">
              <a:spcBef>
                <a:spcPts val="0"/>
              </a:spcBef>
              <a:spcAft>
                <a:spcPts val="0"/>
              </a:spcAft>
              <a:buSzPts val="1400"/>
              <a:buChar char="●"/>
            </a:pPr>
            <a:r>
              <a:rPr lang="en" sz="1400"/>
              <a:t>The wholesaler/retailer then sells to a consumer for double the amount he purchased from Mr. Obi leading to inconsistency and fluctuation in prices.</a:t>
            </a:r>
            <a:endParaRPr sz="1400"/>
          </a:p>
          <a:p>
            <a:pPr indent="-317500" lvl="0" marL="457200" rtl="0" algn="just">
              <a:spcBef>
                <a:spcPts val="0"/>
              </a:spcBef>
              <a:spcAft>
                <a:spcPts val="0"/>
              </a:spcAft>
              <a:buSzPts val="1400"/>
              <a:buChar char="●"/>
            </a:pPr>
            <a:r>
              <a:rPr lang="en" sz="1400"/>
              <a:t>Mr. Obi goes home with less than his product worth, with this rate he wouldn’t be able to expand his business and purchase good nutrients needed for his organic farm.</a:t>
            </a:r>
            <a:endParaRPr sz="1400"/>
          </a:p>
        </p:txBody>
      </p:sp>
      <p:pic>
        <p:nvPicPr>
          <p:cNvPr id="91" name="Google Shape;91;p18"/>
          <p:cNvPicPr preferRelativeResize="0"/>
          <p:nvPr/>
        </p:nvPicPr>
        <p:blipFill rotWithShape="1">
          <a:blip r:embed="rId3">
            <a:alphaModFix/>
          </a:blip>
          <a:srcRect b="0" l="19895" r="19889" t="0"/>
          <a:stretch/>
        </p:blipFill>
        <p:spPr>
          <a:xfrm>
            <a:off x="6441300" y="1422950"/>
            <a:ext cx="2499970" cy="24999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How can we solve this problem?</a:t>
            </a:r>
            <a:endParaRPr>
              <a:solidFill>
                <a:srgbClr val="E06666"/>
              </a:solidFill>
            </a:endParaRPr>
          </a:p>
        </p:txBody>
      </p:sp>
      <p:sp>
        <p:nvSpPr>
          <p:cNvPr id="97" name="Google Shape;97;p19"/>
          <p:cNvSpPr txBox="1"/>
          <p:nvPr>
            <p:ph idx="1" type="body"/>
          </p:nvPr>
        </p:nvSpPr>
        <p:spPr>
          <a:xfrm>
            <a:off x="0" y="1003975"/>
            <a:ext cx="5807700" cy="41394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rgbClr val="FFFFFF"/>
              </a:buClr>
              <a:buSzPts val="1400"/>
              <a:buChar char="●"/>
            </a:pPr>
            <a:r>
              <a:rPr lang="en" sz="1400">
                <a:solidFill>
                  <a:srgbClr val="FFFFFF"/>
                </a:solidFill>
                <a:latin typeface="Arial"/>
                <a:ea typeface="Arial"/>
                <a:cs typeface="Arial"/>
                <a:sym typeface="Arial"/>
              </a:rPr>
              <a:t>Shintsha is a decentralized blockchain solution which aims to grant remote organic farmers like Mr. Obi access to the mainstream market,  foster transparency and promote unhindered access to their customers/investors through the use of WhatsApp enabled mobile phones, smart contracts on the blockchain and web3 service for storing the information on farmers, buyers, product, cost and delivery logistics.</a:t>
            </a:r>
            <a:endParaRPr sz="1400">
              <a:solidFill>
                <a:srgbClr val="FFFFFF"/>
              </a:solidFill>
            </a:endParaRPr>
          </a:p>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Since the farmers have access to the mainstream market, and all these information are stored in  the blockchain, it would mitigate discrepancies in product information, he would have a trusted platform to  build his financial reputation which can then be used by him to seek for funds from financial institutions.</a:t>
            </a:r>
            <a:endParaRPr sz="1400">
              <a:solidFill>
                <a:srgbClr val="FFFFFF"/>
              </a:solidFill>
              <a:latin typeface="Arial"/>
              <a:ea typeface="Arial"/>
              <a:cs typeface="Arial"/>
              <a:sym typeface="Arial"/>
            </a:endParaRPr>
          </a:p>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Mr. Obi can also supply goods to the international market and exchange payments through ETH/ERC20 token and also fiat, since inv</a:t>
            </a:r>
            <a:r>
              <a:rPr lang="en" sz="1400">
                <a:solidFill>
                  <a:srgbClr val="FFFFFF"/>
                </a:solidFill>
                <a:latin typeface="Arial"/>
                <a:ea typeface="Arial"/>
                <a:cs typeface="Arial"/>
                <a:sym typeface="Arial"/>
              </a:rPr>
              <a:t>estors has</a:t>
            </a:r>
            <a:r>
              <a:rPr lang="en" sz="1400">
                <a:solidFill>
                  <a:srgbClr val="FFFFFF"/>
                </a:solidFill>
                <a:latin typeface="Arial"/>
                <a:ea typeface="Arial"/>
                <a:cs typeface="Arial"/>
                <a:sym typeface="Arial"/>
              </a:rPr>
              <a:t> access to him and vice versa.</a:t>
            </a:r>
            <a:endParaRPr sz="1400">
              <a:solidFill>
                <a:srgbClr val="FFFFFF"/>
              </a:solidFill>
              <a:latin typeface="Arial"/>
              <a:ea typeface="Arial"/>
              <a:cs typeface="Arial"/>
              <a:sym typeface="Arial"/>
            </a:endParaRPr>
          </a:p>
        </p:txBody>
      </p:sp>
      <p:pic>
        <p:nvPicPr>
          <p:cNvPr id="98" name="Google Shape;98;p19"/>
          <p:cNvPicPr preferRelativeResize="0"/>
          <p:nvPr/>
        </p:nvPicPr>
        <p:blipFill rotWithShape="1">
          <a:blip r:embed="rId3">
            <a:alphaModFix/>
          </a:blip>
          <a:srcRect b="0" l="16666" r="16666" t="0"/>
          <a:stretch/>
        </p:blipFill>
        <p:spPr>
          <a:xfrm>
            <a:off x="6210675" y="1137725"/>
            <a:ext cx="1267950" cy="1267950"/>
          </a:xfrm>
          <a:prstGeom prst="rect">
            <a:avLst/>
          </a:prstGeom>
          <a:noFill/>
          <a:ln>
            <a:noFill/>
          </a:ln>
        </p:spPr>
      </p:pic>
      <p:pic>
        <p:nvPicPr>
          <p:cNvPr id="99" name="Google Shape;99;p19"/>
          <p:cNvPicPr preferRelativeResize="0"/>
          <p:nvPr/>
        </p:nvPicPr>
        <p:blipFill rotWithShape="1">
          <a:blip r:embed="rId4">
            <a:alphaModFix/>
          </a:blip>
          <a:srcRect b="0" l="16666" r="16666" t="0"/>
          <a:stretch/>
        </p:blipFill>
        <p:spPr>
          <a:xfrm>
            <a:off x="7641500" y="3044250"/>
            <a:ext cx="1267950" cy="1267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Similar platforms</a:t>
            </a:r>
            <a:r>
              <a:rPr lang="en">
                <a:solidFill>
                  <a:srgbClr val="E06666"/>
                </a:solidFill>
              </a:rPr>
              <a:t> working on solving this?</a:t>
            </a:r>
            <a:endParaRPr>
              <a:solidFill>
                <a:srgbClr val="E06666"/>
              </a:solidFill>
            </a:endParaRPr>
          </a:p>
        </p:txBody>
      </p:sp>
      <p:sp>
        <p:nvSpPr>
          <p:cNvPr id="105" name="Google Shape;105;p20"/>
          <p:cNvSpPr txBox="1"/>
          <p:nvPr>
            <p:ph idx="1" type="body"/>
          </p:nvPr>
        </p:nvSpPr>
        <p:spPr>
          <a:xfrm>
            <a:off x="208125" y="1805025"/>
            <a:ext cx="2836200" cy="3213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u="sng">
                <a:solidFill>
                  <a:schemeClr val="hlink"/>
                </a:solidFill>
                <a:latin typeface="Arial"/>
                <a:ea typeface="Arial"/>
                <a:cs typeface="Arial"/>
                <a:sym typeface="Arial"/>
                <a:hlinkClick r:id="rId3"/>
              </a:rPr>
              <a:t>Cellulant</a:t>
            </a:r>
            <a:r>
              <a:rPr lang="en" sz="1200">
                <a:solidFill>
                  <a:srgbClr val="FFFFFF"/>
                </a:solidFill>
                <a:latin typeface="Arial"/>
                <a:ea typeface="Arial"/>
                <a:cs typeface="Arial"/>
                <a:sym typeface="Arial"/>
              </a:rPr>
              <a:t> through the use of blockchain technology has a unified payment and e-commerce platform powering payments for 17 million farmers. The potential blockchain technology has– as a transparent and decentralized ledger in disrupting various sectors in Africa is irrefutable.</a:t>
            </a:r>
            <a:endParaRPr sz="1200">
              <a:solidFill>
                <a:srgbClr val="FFFFFF"/>
              </a:solidFill>
              <a:latin typeface="Arial"/>
              <a:ea typeface="Arial"/>
              <a:cs typeface="Arial"/>
              <a:sym typeface="Arial"/>
            </a:endParaRPr>
          </a:p>
          <a:p>
            <a:pPr indent="0" lvl="0" marL="457200" rtl="0" algn="l">
              <a:spcBef>
                <a:spcPts val="0"/>
              </a:spcBef>
              <a:spcAft>
                <a:spcPts val="0"/>
              </a:spcAft>
              <a:buNone/>
            </a:pPr>
            <a:r>
              <a:t/>
            </a:r>
            <a:endParaRPr sz="1200">
              <a:solidFill>
                <a:srgbClr val="FFFFFF"/>
              </a:solidFill>
              <a:latin typeface="Arial"/>
              <a:ea typeface="Arial"/>
              <a:cs typeface="Arial"/>
              <a:sym typeface="Arial"/>
            </a:endParaRPr>
          </a:p>
          <a:p>
            <a:pPr indent="0" lvl="0" marL="0" rtl="0" algn="l">
              <a:spcBef>
                <a:spcPts val="0"/>
              </a:spcBef>
              <a:spcAft>
                <a:spcPts val="0"/>
              </a:spcAft>
              <a:buNone/>
            </a:pPr>
            <a:r>
              <a:rPr lang="en" sz="1200" u="sng">
                <a:solidFill>
                  <a:srgbClr val="FFFFFF"/>
                </a:solidFill>
                <a:latin typeface="Arial"/>
                <a:ea typeface="Arial"/>
                <a:cs typeface="Arial"/>
                <a:sym typeface="Arial"/>
                <a:hlinkClick r:id="rId4"/>
              </a:rPr>
              <a:t>Agrikore</a:t>
            </a:r>
            <a:r>
              <a:rPr lang="en" sz="1200">
                <a:solidFill>
                  <a:srgbClr val="FFFFFF"/>
                </a:solidFill>
                <a:latin typeface="Arial"/>
                <a:ea typeface="Arial"/>
                <a:cs typeface="Arial"/>
                <a:sym typeface="Arial"/>
              </a:rPr>
              <a:t> -powered by Cellulant is an automated smart- contracting payments marketplace that offers digital financial services &amp; customer relationship management system for Agriculture.</a:t>
            </a:r>
            <a:endParaRPr sz="1200">
              <a:solidFill>
                <a:srgbClr val="FFFFFF"/>
              </a:solidFill>
              <a:latin typeface="Arial"/>
              <a:ea typeface="Arial"/>
              <a:cs typeface="Arial"/>
              <a:sym typeface="Arial"/>
            </a:endParaRPr>
          </a:p>
          <a:p>
            <a:pPr indent="0" lvl="0" marL="0" rtl="0" algn="l">
              <a:lnSpc>
                <a:spcPct val="100000"/>
              </a:lnSpc>
              <a:spcBef>
                <a:spcPts val="0"/>
              </a:spcBef>
              <a:spcAft>
                <a:spcPts val="0"/>
              </a:spcAft>
              <a:buNone/>
            </a:pPr>
            <a:r>
              <a:t/>
            </a:r>
            <a:endParaRPr sz="1200">
              <a:solidFill>
                <a:srgbClr val="FFFFFF"/>
              </a:solidFill>
            </a:endParaRPr>
          </a:p>
        </p:txBody>
      </p:sp>
      <p:sp>
        <p:nvSpPr>
          <p:cNvPr id="106" name="Google Shape;106;p20"/>
          <p:cNvSpPr txBox="1"/>
          <p:nvPr>
            <p:ph idx="1" type="body"/>
          </p:nvPr>
        </p:nvSpPr>
        <p:spPr>
          <a:xfrm>
            <a:off x="3240300" y="1881650"/>
            <a:ext cx="2663400" cy="3136800"/>
          </a:xfrm>
          <a:prstGeom prst="rect">
            <a:avLst/>
          </a:prstGeom>
        </p:spPr>
        <p:txBody>
          <a:bodyPr anchorCtr="0" anchor="t" bIns="91425" lIns="91425" spcFirstLastPara="1" rIns="91425" wrap="square" tIns="91425">
            <a:noAutofit/>
          </a:bodyPr>
          <a:lstStyle/>
          <a:p>
            <a:pPr indent="0" lvl="0" marL="0" rtl="0" algn="l">
              <a:lnSpc>
                <a:spcPct val="125000"/>
              </a:lnSpc>
              <a:spcBef>
                <a:spcPts val="0"/>
              </a:spcBef>
              <a:spcAft>
                <a:spcPts val="0"/>
              </a:spcAft>
              <a:buNone/>
            </a:pPr>
            <a:r>
              <a:rPr lang="en" sz="1200" u="sng">
                <a:solidFill>
                  <a:schemeClr val="hlink"/>
                </a:solidFill>
                <a:latin typeface="Arial"/>
                <a:ea typeface="Arial"/>
                <a:cs typeface="Arial"/>
                <a:sym typeface="Arial"/>
                <a:hlinkClick r:id="rId5"/>
              </a:rPr>
              <a:t>AgroMarketDay</a:t>
            </a:r>
            <a:r>
              <a:rPr lang="en" sz="1200">
                <a:solidFill>
                  <a:srgbClr val="FFFFFF"/>
                </a:solidFill>
                <a:latin typeface="Arial"/>
                <a:ea typeface="Arial"/>
                <a:cs typeface="Arial"/>
                <a:sym typeface="Arial"/>
              </a:rPr>
              <a:t> is a mobile application that features details of agricultural markets, market days , farmers, agriculture tools, agriculture news and the products sold in those markets in different districts in Uganda. This application enables farmers to upload information about their produce onto the system which will therefore be visible to anyone who has the application on their mobile phone.</a:t>
            </a:r>
            <a:endParaRPr sz="1200">
              <a:solidFill>
                <a:srgbClr val="FFFFFF"/>
              </a:solidFill>
              <a:latin typeface="Arial"/>
              <a:ea typeface="Arial"/>
              <a:cs typeface="Arial"/>
              <a:sym typeface="Arial"/>
            </a:endParaRPr>
          </a:p>
          <a:p>
            <a:pPr indent="0" lvl="0" marL="0" rtl="0" algn="l">
              <a:lnSpc>
                <a:spcPct val="125000"/>
              </a:lnSpc>
              <a:spcBef>
                <a:spcPts val="0"/>
              </a:spcBef>
              <a:spcAft>
                <a:spcPts val="0"/>
              </a:spcAft>
              <a:buNone/>
            </a:pPr>
            <a:r>
              <a:t/>
            </a:r>
            <a:endParaRPr sz="1200">
              <a:solidFill>
                <a:srgbClr val="FFFFFF"/>
              </a:solidFill>
              <a:latin typeface="Arial"/>
              <a:ea typeface="Arial"/>
              <a:cs typeface="Arial"/>
              <a:sym typeface="Arial"/>
            </a:endParaRPr>
          </a:p>
        </p:txBody>
      </p:sp>
      <p:sp>
        <p:nvSpPr>
          <p:cNvPr id="107" name="Google Shape;107;p20"/>
          <p:cNvSpPr txBox="1"/>
          <p:nvPr>
            <p:ph idx="1" type="body"/>
          </p:nvPr>
        </p:nvSpPr>
        <p:spPr>
          <a:xfrm>
            <a:off x="6210900" y="1881650"/>
            <a:ext cx="2663400" cy="3136800"/>
          </a:xfrm>
          <a:prstGeom prst="rect">
            <a:avLst/>
          </a:prstGeom>
        </p:spPr>
        <p:txBody>
          <a:bodyPr anchorCtr="0" anchor="t" bIns="91425" lIns="91425" spcFirstLastPara="1" rIns="91425" wrap="square" tIns="91425">
            <a:noAutofit/>
          </a:bodyPr>
          <a:lstStyle/>
          <a:p>
            <a:pPr indent="0" lvl="0" marL="0" rtl="0" algn="l">
              <a:lnSpc>
                <a:spcPct val="125000"/>
              </a:lnSpc>
              <a:spcBef>
                <a:spcPts val="0"/>
              </a:spcBef>
              <a:spcAft>
                <a:spcPts val="0"/>
              </a:spcAft>
              <a:buNone/>
            </a:pPr>
            <a:r>
              <a:rPr lang="en" sz="1200" u="sng">
                <a:solidFill>
                  <a:schemeClr val="hlink"/>
                </a:solidFill>
                <a:latin typeface="Arial"/>
                <a:ea typeface="Arial"/>
                <a:cs typeface="Arial"/>
                <a:sym typeface="Arial"/>
                <a:hlinkClick r:id="rId6"/>
              </a:rPr>
              <a:t>Agriledger</a:t>
            </a:r>
            <a:r>
              <a:rPr lang="en" sz="1200">
                <a:solidFill>
                  <a:srgbClr val="FFFFFF"/>
                </a:solidFill>
                <a:latin typeface="Arial"/>
                <a:ea typeface="Arial"/>
                <a:cs typeface="Arial"/>
                <a:sym typeface="Arial"/>
              </a:rPr>
              <a:t> is a mobile phone solution based on blockchain technology that provides small-scale farmers with market price information and transparency about charges of middlemen, </a:t>
            </a:r>
            <a:r>
              <a:rPr lang="en" sz="1200">
                <a:latin typeface="Arial"/>
                <a:ea typeface="Arial"/>
                <a:cs typeface="Arial"/>
                <a:sym typeface="Arial"/>
              </a:rPr>
              <a:t>they have</a:t>
            </a:r>
            <a:r>
              <a:rPr lang="en" sz="1200">
                <a:latin typeface="Arial"/>
                <a:ea typeface="Arial"/>
                <a:cs typeface="Arial"/>
                <a:sym typeface="Arial"/>
              </a:rPr>
              <a:t> begun testing this in Kenya.</a:t>
            </a:r>
            <a:endParaRPr sz="1200">
              <a:solidFill>
                <a:srgbClr val="FFFFFF"/>
              </a:solidFill>
              <a:latin typeface="Arial"/>
              <a:ea typeface="Arial"/>
              <a:cs typeface="Arial"/>
              <a:sym typeface="Arial"/>
            </a:endParaRPr>
          </a:p>
        </p:txBody>
      </p:sp>
      <p:pic>
        <p:nvPicPr>
          <p:cNvPr id="108" name="Google Shape;108;p20"/>
          <p:cNvPicPr preferRelativeResize="0"/>
          <p:nvPr/>
        </p:nvPicPr>
        <p:blipFill>
          <a:blip r:embed="rId7">
            <a:alphaModFix/>
          </a:blip>
          <a:stretch>
            <a:fillRect/>
          </a:stretch>
        </p:blipFill>
        <p:spPr>
          <a:xfrm>
            <a:off x="450075" y="999975"/>
            <a:ext cx="2056823" cy="572700"/>
          </a:xfrm>
          <a:prstGeom prst="rect">
            <a:avLst/>
          </a:prstGeom>
          <a:noFill/>
          <a:ln>
            <a:noFill/>
          </a:ln>
        </p:spPr>
      </p:pic>
      <p:pic>
        <p:nvPicPr>
          <p:cNvPr id="109" name="Google Shape;109;p20"/>
          <p:cNvPicPr preferRelativeResize="0"/>
          <p:nvPr/>
        </p:nvPicPr>
        <p:blipFill rotWithShape="1">
          <a:blip r:embed="rId8">
            <a:alphaModFix/>
          </a:blip>
          <a:srcRect b="36079" l="0" r="0" t="36076"/>
          <a:stretch/>
        </p:blipFill>
        <p:spPr>
          <a:xfrm>
            <a:off x="3543587" y="1038288"/>
            <a:ext cx="2056824" cy="572700"/>
          </a:xfrm>
          <a:prstGeom prst="rect">
            <a:avLst/>
          </a:prstGeom>
          <a:noFill/>
          <a:ln>
            <a:noFill/>
          </a:ln>
        </p:spPr>
      </p:pic>
      <p:pic>
        <p:nvPicPr>
          <p:cNvPr id="110" name="Google Shape;110;p20"/>
          <p:cNvPicPr preferRelativeResize="0"/>
          <p:nvPr/>
        </p:nvPicPr>
        <p:blipFill rotWithShape="1">
          <a:blip r:embed="rId9">
            <a:alphaModFix/>
          </a:blip>
          <a:srcRect b="24086" l="0" r="0" t="24081"/>
          <a:stretch/>
        </p:blipFill>
        <p:spPr>
          <a:xfrm>
            <a:off x="6514187" y="1038288"/>
            <a:ext cx="2056823" cy="572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E06666"/>
                </a:solidFill>
              </a:rPr>
              <a:t>Product Market Fit</a:t>
            </a:r>
            <a:endParaRPr>
              <a:solidFill>
                <a:srgbClr val="E06666"/>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Dark Teal">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